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72" r:id="rId2"/>
    <p:sldId id="261" r:id="rId3"/>
    <p:sldId id="269" r:id="rId4"/>
    <p:sldId id="267" r:id="rId5"/>
    <p:sldId id="271" r:id="rId6"/>
    <p:sldId id="268" r:id="rId7"/>
    <p:sldId id="274" r:id="rId8"/>
    <p:sldId id="275" r:id="rId9"/>
    <p:sldId id="266" r:id="rId10"/>
    <p:sldId id="270" r:id="rId11"/>
    <p:sldId id="273" r:id="rId12"/>
  </p:sldIdLst>
  <p:sldSz cx="7775575" cy="10907713"/>
  <p:notesSz cx="6794500" cy="9931400"/>
  <p:defaultTextStyle>
    <a:defPPr>
      <a:defRPr lang="en-US"/>
    </a:defPPr>
    <a:lvl1pPr marL="0" algn="l" defTabSz="1019007" rtl="0" eaLnBrk="1" latinLnBrk="0" hangingPunct="1">
      <a:defRPr sz="2006" kern="1200">
        <a:solidFill>
          <a:schemeClr val="tx1"/>
        </a:solidFill>
        <a:latin typeface="+mn-lt"/>
        <a:ea typeface="+mn-ea"/>
        <a:cs typeface="+mn-cs"/>
      </a:defRPr>
    </a:lvl1pPr>
    <a:lvl2pPr marL="509504" algn="l" defTabSz="1019007" rtl="0" eaLnBrk="1" latinLnBrk="0" hangingPunct="1">
      <a:defRPr sz="2006" kern="1200">
        <a:solidFill>
          <a:schemeClr val="tx1"/>
        </a:solidFill>
        <a:latin typeface="+mn-lt"/>
        <a:ea typeface="+mn-ea"/>
        <a:cs typeface="+mn-cs"/>
      </a:defRPr>
    </a:lvl2pPr>
    <a:lvl3pPr marL="1019007" algn="l" defTabSz="1019007" rtl="0" eaLnBrk="1" latinLnBrk="0" hangingPunct="1">
      <a:defRPr sz="2006" kern="1200">
        <a:solidFill>
          <a:schemeClr val="tx1"/>
        </a:solidFill>
        <a:latin typeface="+mn-lt"/>
        <a:ea typeface="+mn-ea"/>
        <a:cs typeface="+mn-cs"/>
      </a:defRPr>
    </a:lvl3pPr>
    <a:lvl4pPr marL="1528511" algn="l" defTabSz="1019007" rtl="0" eaLnBrk="1" latinLnBrk="0" hangingPunct="1">
      <a:defRPr sz="2006" kern="1200">
        <a:solidFill>
          <a:schemeClr val="tx1"/>
        </a:solidFill>
        <a:latin typeface="+mn-lt"/>
        <a:ea typeface="+mn-ea"/>
        <a:cs typeface="+mn-cs"/>
      </a:defRPr>
    </a:lvl4pPr>
    <a:lvl5pPr marL="2038015" algn="l" defTabSz="1019007" rtl="0" eaLnBrk="1" latinLnBrk="0" hangingPunct="1">
      <a:defRPr sz="2006" kern="1200">
        <a:solidFill>
          <a:schemeClr val="tx1"/>
        </a:solidFill>
        <a:latin typeface="+mn-lt"/>
        <a:ea typeface="+mn-ea"/>
        <a:cs typeface="+mn-cs"/>
      </a:defRPr>
    </a:lvl5pPr>
    <a:lvl6pPr marL="2547518" algn="l" defTabSz="1019007" rtl="0" eaLnBrk="1" latinLnBrk="0" hangingPunct="1">
      <a:defRPr sz="2006" kern="1200">
        <a:solidFill>
          <a:schemeClr val="tx1"/>
        </a:solidFill>
        <a:latin typeface="+mn-lt"/>
        <a:ea typeface="+mn-ea"/>
        <a:cs typeface="+mn-cs"/>
      </a:defRPr>
    </a:lvl6pPr>
    <a:lvl7pPr marL="3057022" algn="l" defTabSz="1019007" rtl="0" eaLnBrk="1" latinLnBrk="0" hangingPunct="1">
      <a:defRPr sz="2006" kern="1200">
        <a:solidFill>
          <a:schemeClr val="tx1"/>
        </a:solidFill>
        <a:latin typeface="+mn-lt"/>
        <a:ea typeface="+mn-ea"/>
        <a:cs typeface="+mn-cs"/>
      </a:defRPr>
    </a:lvl7pPr>
    <a:lvl8pPr marL="3566526" algn="l" defTabSz="1019007" rtl="0" eaLnBrk="1" latinLnBrk="0" hangingPunct="1">
      <a:defRPr sz="2006" kern="1200">
        <a:solidFill>
          <a:schemeClr val="tx1"/>
        </a:solidFill>
        <a:latin typeface="+mn-lt"/>
        <a:ea typeface="+mn-ea"/>
        <a:cs typeface="+mn-cs"/>
      </a:defRPr>
    </a:lvl8pPr>
    <a:lvl9pPr marL="4076029" algn="l" defTabSz="1019007" rtl="0" eaLnBrk="1" latinLnBrk="0" hangingPunct="1">
      <a:defRPr sz="2006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435">
          <p15:clr>
            <a:srgbClr val="A4A3A4"/>
          </p15:clr>
        </p15:guide>
        <p15:guide id="2" pos="2449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00"/>
    <a:srgbClr val="008000"/>
    <a:srgbClr val="FFFF50"/>
    <a:srgbClr val="FFFF91"/>
    <a:srgbClr val="FFFF2C"/>
    <a:srgbClr val="FF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>
        <p:scale>
          <a:sx n="100" d="100"/>
          <a:sy n="100" d="100"/>
        </p:scale>
        <p:origin x="2328" y="-72"/>
      </p:cViewPr>
      <p:guideLst>
        <p:guide orient="horz" pos="3435"/>
        <p:guide pos="2449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3168" y="1785129"/>
            <a:ext cx="6609239" cy="3797500"/>
          </a:xfrm>
        </p:spPr>
        <p:txBody>
          <a:bodyPr anchor="b"/>
          <a:lstStyle>
            <a:lvl1pPr algn="ctr">
              <a:defRPr sz="5102"/>
            </a:lvl1pPr>
          </a:lstStyle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71947" y="5729075"/>
            <a:ext cx="5831681" cy="2633505"/>
          </a:xfrm>
        </p:spPr>
        <p:txBody>
          <a:bodyPr/>
          <a:lstStyle>
            <a:lvl1pPr marL="0" indent="0" algn="ctr">
              <a:buNone/>
              <a:defRPr sz="2041"/>
            </a:lvl1pPr>
            <a:lvl2pPr marL="388757" indent="0" algn="ctr">
              <a:buNone/>
              <a:defRPr sz="1701"/>
            </a:lvl2pPr>
            <a:lvl3pPr marL="777514" indent="0" algn="ctr">
              <a:buNone/>
              <a:defRPr sz="1531"/>
            </a:lvl3pPr>
            <a:lvl4pPr marL="1166271" indent="0" algn="ctr">
              <a:buNone/>
              <a:defRPr sz="1360"/>
            </a:lvl4pPr>
            <a:lvl5pPr marL="1555029" indent="0" algn="ctr">
              <a:buNone/>
              <a:defRPr sz="1360"/>
            </a:lvl5pPr>
            <a:lvl6pPr marL="1943786" indent="0" algn="ctr">
              <a:buNone/>
              <a:defRPr sz="1360"/>
            </a:lvl6pPr>
            <a:lvl7pPr marL="2332543" indent="0" algn="ctr">
              <a:buNone/>
              <a:defRPr sz="1360"/>
            </a:lvl7pPr>
            <a:lvl8pPr marL="2721300" indent="0" algn="ctr">
              <a:buNone/>
              <a:defRPr sz="1360"/>
            </a:lvl8pPr>
            <a:lvl9pPr marL="3110057" indent="0" algn="ctr">
              <a:buNone/>
              <a:defRPr sz="1360"/>
            </a:lvl9pPr>
          </a:lstStyle>
          <a:p>
            <a:r>
              <a:rPr lang="de-DE"/>
              <a:t>Formatvorlage des Untertitelmasters durch Klicken bearbeiten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AFCBE3-09A1-43B0-943E-E9651ECD2504}" type="datetimeFigureOut">
              <a:rPr lang="en-US" smtClean="0"/>
              <a:t>5/4/2021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3062E9-689A-4B2A-B99D-86FD05248BE7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75584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AFCBE3-09A1-43B0-943E-E9651ECD2504}" type="datetimeFigureOut">
              <a:rPr lang="en-US" smtClean="0"/>
              <a:t>5/4/2021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3062E9-689A-4B2A-B99D-86FD05248BE7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75415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564396" y="580735"/>
            <a:ext cx="1676608" cy="9243783"/>
          </a:xfrm>
        </p:spPr>
        <p:txBody>
          <a:bodyPr vert="eaVert"/>
          <a:lstStyle/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4571" y="580735"/>
            <a:ext cx="4932630" cy="9243783"/>
          </a:xfrm>
        </p:spPr>
        <p:txBody>
          <a:bodyPr vert="eaVert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AFCBE3-09A1-43B0-943E-E9651ECD2504}" type="datetimeFigureOut">
              <a:rPr lang="en-US" smtClean="0"/>
              <a:t>5/4/2021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3062E9-689A-4B2A-B99D-86FD05248BE7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16345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AFCBE3-09A1-43B0-943E-E9651ECD2504}" type="datetimeFigureOut">
              <a:rPr lang="en-US" smtClean="0"/>
              <a:t>5/4/2021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3062E9-689A-4B2A-B99D-86FD05248BE7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22661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522" y="2719357"/>
            <a:ext cx="6706433" cy="4537305"/>
          </a:xfrm>
        </p:spPr>
        <p:txBody>
          <a:bodyPr anchor="b"/>
          <a:lstStyle>
            <a:lvl1pPr>
              <a:defRPr sz="5102"/>
            </a:lvl1pPr>
          </a:lstStyle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522" y="7299586"/>
            <a:ext cx="6706433" cy="2386061"/>
          </a:xfrm>
        </p:spPr>
        <p:txBody>
          <a:bodyPr/>
          <a:lstStyle>
            <a:lvl1pPr marL="0" indent="0">
              <a:buNone/>
              <a:defRPr sz="2041">
                <a:solidFill>
                  <a:schemeClr val="tx1"/>
                </a:solidFill>
              </a:defRPr>
            </a:lvl1pPr>
            <a:lvl2pPr marL="388757" indent="0">
              <a:buNone/>
              <a:defRPr sz="1701">
                <a:solidFill>
                  <a:schemeClr val="tx1">
                    <a:tint val="75000"/>
                  </a:schemeClr>
                </a:solidFill>
              </a:defRPr>
            </a:lvl2pPr>
            <a:lvl3pPr marL="777514" indent="0">
              <a:buNone/>
              <a:defRPr sz="1531">
                <a:solidFill>
                  <a:schemeClr val="tx1">
                    <a:tint val="75000"/>
                  </a:schemeClr>
                </a:solidFill>
              </a:defRPr>
            </a:lvl3pPr>
            <a:lvl4pPr marL="1166271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4pPr>
            <a:lvl5pPr marL="1555029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5pPr>
            <a:lvl6pPr marL="1943786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6pPr>
            <a:lvl7pPr marL="2332543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7pPr>
            <a:lvl8pPr marL="272130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8pPr>
            <a:lvl9pPr marL="3110057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AFCBE3-09A1-43B0-943E-E9651ECD2504}" type="datetimeFigureOut">
              <a:rPr lang="en-US" smtClean="0"/>
              <a:t>5/4/2021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3062E9-689A-4B2A-B99D-86FD05248BE7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16314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4571" y="2903673"/>
            <a:ext cx="3304619" cy="6920844"/>
          </a:xfr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936385" y="2903673"/>
            <a:ext cx="3304619" cy="6920844"/>
          </a:xfr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AFCBE3-09A1-43B0-943E-E9651ECD2504}" type="datetimeFigureOut">
              <a:rPr lang="en-US" smtClean="0"/>
              <a:t>5/4/2021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3062E9-689A-4B2A-B99D-86FD05248BE7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80061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584" y="580737"/>
            <a:ext cx="6706433" cy="2108320"/>
          </a:xfrm>
        </p:spPr>
        <p:txBody>
          <a:bodyPr/>
          <a:lstStyle/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5584" y="2673905"/>
            <a:ext cx="3289432" cy="1310440"/>
          </a:xfrm>
        </p:spPr>
        <p:txBody>
          <a:bodyPr anchor="b"/>
          <a:lstStyle>
            <a:lvl1pPr marL="0" indent="0">
              <a:buNone/>
              <a:defRPr sz="2041" b="1"/>
            </a:lvl1pPr>
            <a:lvl2pPr marL="388757" indent="0">
              <a:buNone/>
              <a:defRPr sz="1701" b="1"/>
            </a:lvl2pPr>
            <a:lvl3pPr marL="777514" indent="0">
              <a:buNone/>
              <a:defRPr sz="1531" b="1"/>
            </a:lvl3pPr>
            <a:lvl4pPr marL="1166271" indent="0">
              <a:buNone/>
              <a:defRPr sz="1360" b="1"/>
            </a:lvl4pPr>
            <a:lvl5pPr marL="1555029" indent="0">
              <a:buNone/>
              <a:defRPr sz="1360" b="1"/>
            </a:lvl5pPr>
            <a:lvl6pPr marL="1943786" indent="0">
              <a:buNone/>
              <a:defRPr sz="1360" b="1"/>
            </a:lvl6pPr>
            <a:lvl7pPr marL="2332543" indent="0">
              <a:buNone/>
              <a:defRPr sz="1360" b="1"/>
            </a:lvl7pPr>
            <a:lvl8pPr marL="2721300" indent="0">
              <a:buNone/>
              <a:defRPr sz="1360" b="1"/>
            </a:lvl8pPr>
            <a:lvl9pPr marL="3110057" indent="0">
              <a:buNone/>
              <a:defRPr sz="136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5584" y="3984345"/>
            <a:ext cx="3289432" cy="5860372"/>
          </a:xfr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36385" y="2673905"/>
            <a:ext cx="3305632" cy="1310440"/>
          </a:xfrm>
        </p:spPr>
        <p:txBody>
          <a:bodyPr anchor="b"/>
          <a:lstStyle>
            <a:lvl1pPr marL="0" indent="0">
              <a:buNone/>
              <a:defRPr sz="2041" b="1"/>
            </a:lvl1pPr>
            <a:lvl2pPr marL="388757" indent="0">
              <a:buNone/>
              <a:defRPr sz="1701" b="1"/>
            </a:lvl2pPr>
            <a:lvl3pPr marL="777514" indent="0">
              <a:buNone/>
              <a:defRPr sz="1531" b="1"/>
            </a:lvl3pPr>
            <a:lvl4pPr marL="1166271" indent="0">
              <a:buNone/>
              <a:defRPr sz="1360" b="1"/>
            </a:lvl4pPr>
            <a:lvl5pPr marL="1555029" indent="0">
              <a:buNone/>
              <a:defRPr sz="1360" b="1"/>
            </a:lvl5pPr>
            <a:lvl6pPr marL="1943786" indent="0">
              <a:buNone/>
              <a:defRPr sz="1360" b="1"/>
            </a:lvl6pPr>
            <a:lvl7pPr marL="2332543" indent="0">
              <a:buNone/>
              <a:defRPr sz="1360" b="1"/>
            </a:lvl7pPr>
            <a:lvl8pPr marL="2721300" indent="0">
              <a:buNone/>
              <a:defRPr sz="1360" b="1"/>
            </a:lvl8pPr>
            <a:lvl9pPr marL="3110057" indent="0">
              <a:buNone/>
              <a:defRPr sz="136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936385" y="3984345"/>
            <a:ext cx="3305632" cy="5860372"/>
          </a:xfr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AFCBE3-09A1-43B0-943E-E9651ECD2504}" type="datetimeFigureOut">
              <a:rPr lang="en-US" smtClean="0"/>
              <a:t>5/4/2021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3062E9-689A-4B2A-B99D-86FD05248BE7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84602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AFCBE3-09A1-43B0-943E-E9651ECD2504}" type="datetimeFigureOut">
              <a:rPr lang="en-US" smtClean="0"/>
              <a:t>5/4/2021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3062E9-689A-4B2A-B99D-86FD05248BE7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78568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AFCBE3-09A1-43B0-943E-E9651ECD2504}" type="datetimeFigureOut">
              <a:rPr lang="en-US" smtClean="0"/>
              <a:t>5/4/2021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3062E9-689A-4B2A-B99D-86FD05248BE7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79185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584" y="727181"/>
            <a:ext cx="2507825" cy="2545133"/>
          </a:xfrm>
        </p:spPr>
        <p:txBody>
          <a:bodyPr anchor="b"/>
          <a:lstStyle>
            <a:lvl1pPr>
              <a:defRPr sz="2721"/>
            </a:lvl1pPr>
          </a:lstStyle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05632" y="1570511"/>
            <a:ext cx="3936385" cy="7751546"/>
          </a:xfrm>
        </p:spPr>
        <p:txBody>
          <a:bodyPr/>
          <a:lstStyle>
            <a:lvl1pPr>
              <a:defRPr sz="2721"/>
            </a:lvl1pPr>
            <a:lvl2pPr>
              <a:defRPr sz="2381"/>
            </a:lvl2pPr>
            <a:lvl3pPr>
              <a:defRPr sz="2041"/>
            </a:lvl3pPr>
            <a:lvl4pPr>
              <a:defRPr sz="1701"/>
            </a:lvl4pPr>
            <a:lvl5pPr>
              <a:defRPr sz="1701"/>
            </a:lvl5pPr>
            <a:lvl6pPr>
              <a:defRPr sz="1701"/>
            </a:lvl6pPr>
            <a:lvl7pPr>
              <a:defRPr sz="1701"/>
            </a:lvl7pPr>
            <a:lvl8pPr>
              <a:defRPr sz="1701"/>
            </a:lvl8pPr>
            <a:lvl9pPr>
              <a:defRPr sz="1701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5584" y="3272314"/>
            <a:ext cx="2507825" cy="6062366"/>
          </a:xfrm>
        </p:spPr>
        <p:txBody>
          <a:bodyPr/>
          <a:lstStyle>
            <a:lvl1pPr marL="0" indent="0">
              <a:buNone/>
              <a:defRPr sz="1360"/>
            </a:lvl1pPr>
            <a:lvl2pPr marL="388757" indent="0">
              <a:buNone/>
              <a:defRPr sz="1190"/>
            </a:lvl2pPr>
            <a:lvl3pPr marL="777514" indent="0">
              <a:buNone/>
              <a:defRPr sz="1020"/>
            </a:lvl3pPr>
            <a:lvl4pPr marL="1166271" indent="0">
              <a:buNone/>
              <a:defRPr sz="850"/>
            </a:lvl4pPr>
            <a:lvl5pPr marL="1555029" indent="0">
              <a:buNone/>
              <a:defRPr sz="850"/>
            </a:lvl5pPr>
            <a:lvl6pPr marL="1943786" indent="0">
              <a:buNone/>
              <a:defRPr sz="850"/>
            </a:lvl6pPr>
            <a:lvl7pPr marL="2332543" indent="0">
              <a:buNone/>
              <a:defRPr sz="850"/>
            </a:lvl7pPr>
            <a:lvl8pPr marL="2721300" indent="0">
              <a:buNone/>
              <a:defRPr sz="850"/>
            </a:lvl8pPr>
            <a:lvl9pPr marL="3110057" indent="0">
              <a:buNone/>
              <a:defRPr sz="85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AFCBE3-09A1-43B0-943E-E9651ECD2504}" type="datetimeFigureOut">
              <a:rPr lang="en-US" smtClean="0"/>
              <a:t>5/4/2021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3062E9-689A-4B2A-B99D-86FD05248BE7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19317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584" y="727181"/>
            <a:ext cx="2507825" cy="2545133"/>
          </a:xfrm>
        </p:spPr>
        <p:txBody>
          <a:bodyPr anchor="b"/>
          <a:lstStyle>
            <a:lvl1pPr>
              <a:defRPr sz="2721"/>
            </a:lvl1pPr>
          </a:lstStyle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305632" y="1570511"/>
            <a:ext cx="3936385" cy="7751546"/>
          </a:xfrm>
        </p:spPr>
        <p:txBody>
          <a:bodyPr anchor="t"/>
          <a:lstStyle>
            <a:lvl1pPr marL="0" indent="0">
              <a:buNone/>
              <a:defRPr sz="2721"/>
            </a:lvl1pPr>
            <a:lvl2pPr marL="388757" indent="0">
              <a:buNone/>
              <a:defRPr sz="2381"/>
            </a:lvl2pPr>
            <a:lvl3pPr marL="777514" indent="0">
              <a:buNone/>
              <a:defRPr sz="2041"/>
            </a:lvl3pPr>
            <a:lvl4pPr marL="1166271" indent="0">
              <a:buNone/>
              <a:defRPr sz="1701"/>
            </a:lvl4pPr>
            <a:lvl5pPr marL="1555029" indent="0">
              <a:buNone/>
              <a:defRPr sz="1701"/>
            </a:lvl5pPr>
            <a:lvl6pPr marL="1943786" indent="0">
              <a:buNone/>
              <a:defRPr sz="1701"/>
            </a:lvl6pPr>
            <a:lvl7pPr marL="2332543" indent="0">
              <a:buNone/>
              <a:defRPr sz="1701"/>
            </a:lvl7pPr>
            <a:lvl8pPr marL="2721300" indent="0">
              <a:buNone/>
              <a:defRPr sz="1701"/>
            </a:lvl8pPr>
            <a:lvl9pPr marL="3110057" indent="0">
              <a:buNone/>
              <a:defRPr sz="1701"/>
            </a:lvl9pPr>
          </a:lstStyle>
          <a:p>
            <a:r>
              <a:rPr lang="de-DE"/>
              <a:t>Bild durch Klicken auf Symbol hinzufügen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5584" y="3272314"/>
            <a:ext cx="2507825" cy="6062366"/>
          </a:xfrm>
        </p:spPr>
        <p:txBody>
          <a:bodyPr/>
          <a:lstStyle>
            <a:lvl1pPr marL="0" indent="0">
              <a:buNone/>
              <a:defRPr sz="1360"/>
            </a:lvl1pPr>
            <a:lvl2pPr marL="388757" indent="0">
              <a:buNone/>
              <a:defRPr sz="1190"/>
            </a:lvl2pPr>
            <a:lvl3pPr marL="777514" indent="0">
              <a:buNone/>
              <a:defRPr sz="1020"/>
            </a:lvl3pPr>
            <a:lvl4pPr marL="1166271" indent="0">
              <a:buNone/>
              <a:defRPr sz="850"/>
            </a:lvl4pPr>
            <a:lvl5pPr marL="1555029" indent="0">
              <a:buNone/>
              <a:defRPr sz="850"/>
            </a:lvl5pPr>
            <a:lvl6pPr marL="1943786" indent="0">
              <a:buNone/>
              <a:defRPr sz="850"/>
            </a:lvl6pPr>
            <a:lvl7pPr marL="2332543" indent="0">
              <a:buNone/>
              <a:defRPr sz="850"/>
            </a:lvl7pPr>
            <a:lvl8pPr marL="2721300" indent="0">
              <a:buNone/>
              <a:defRPr sz="850"/>
            </a:lvl8pPr>
            <a:lvl9pPr marL="3110057" indent="0">
              <a:buNone/>
              <a:defRPr sz="85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AFCBE3-09A1-43B0-943E-E9651ECD2504}" type="datetimeFigureOut">
              <a:rPr lang="en-US" smtClean="0"/>
              <a:t>5/4/2021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3062E9-689A-4B2A-B99D-86FD05248BE7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81456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34571" y="580737"/>
            <a:ext cx="6706433" cy="21083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4571" y="2903673"/>
            <a:ext cx="6706433" cy="69208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34571" y="10109836"/>
            <a:ext cx="1749504" cy="58073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AFCBE3-09A1-43B0-943E-E9651ECD2504}" type="datetimeFigureOut">
              <a:rPr lang="en-US" smtClean="0"/>
              <a:t>5/4/2021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75659" y="10109836"/>
            <a:ext cx="2624257" cy="58073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491500" y="10109836"/>
            <a:ext cx="1749504" cy="58073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3062E9-689A-4B2A-B99D-86FD05248BE7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05290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777514" rtl="0" eaLnBrk="1" latinLnBrk="0" hangingPunct="1">
        <a:lnSpc>
          <a:spcPct val="90000"/>
        </a:lnSpc>
        <a:spcBef>
          <a:spcPct val="0"/>
        </a:spcBef>
        <a:buNone/>
        <a:defRPr sz="374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94379" indent="-194379" algn="l" defTabSz="777514" rtl="0" eaLnBrk="1" latinLnBrk="0" hangingPunct="1">
        <a:lnSpc>
          <a:spcPct val="90000"/>
        </a:lnSpc>
        <a:spcBef>
          <a:spcPts val="850"/>
        </a:spcBef>
        <a:buFont typeface="Arial" panose="020B0604020202020204" pitchFamily="34" charset="0"/>
        <a:buChar char="•"/>
        <a:defRPr sz="2381" kern="1200">
          <a:solidFill>
            <a:schemeClr val="tx1"/>
          </a:solidFill>
          <a:latin typeface="+mn-lt"/>
          <a:ea typeface="+mn-ea"/>
          <a:cs typeface="+mn-cs"/>
        </a:defRPr>
      </a:lvl1pPr>
      <a:lvl2pPr marL="583136" indent="-194379" algn="l" defTabSz="777514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2041" kern="1200">
          <a:solidFill>
            <a:schemeClr val="tx1"/>
          </a:solidFill>
          <a:latin typeface="+mn-lt"/>
          <a:ea typeface="+mn-ea"/>
          <a:cs typeface="+mn-cs"/>
        </a:defRPr>
      </a:lvl2pPr>
      <a:lvl3pPr marL="971893" indent="-194379" algn="l" defTabSz="777514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701" kern="1200">
          <a:solidFill>
            <a:schemeClr val="tx1"/>
          </a:solidFill>
          <a:latin typeface="+mn-lt"/>
          <a:ea typeface="+mn-ea"/>
          <a:cs typeface="+mn-cs"/>
        </a:defRPr>
      </a:lvl3pPr>
      <a:lvl4pPr marL="1360650" indent="-194379" algn="l" defTabSz="777514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1" kern="1200">
          <a:solidFill>
            <a:schemeClr val="tx1"/>
          </a:solidFill>
          <a:latin typeface="+mn-lt"/>
          <a:ea typeface="+mn-ea"/>
          <a:cs typeface="+mn-cs"/>
        </a:defRPr>
      </a:lvl4pPr>
      <a:lvl5pPr marL="1749407" indent="-194379" algn="l" defTabSz="777514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1" kern="1200">
          <a:solidFill>
            <a:schemeClr val="tx1"/>
          </a:solidFill>
          <a:latin typeface="+mn-lt"/>
          <a:ea typeface="+mn-ea"/>
          <a:cs typeface="+mn-cs"/>
        </a:defRPr>
      </a:lvl5pPr>
      <a:lvl6pPr marL="2138164" indent="-194379" algn="l" defTabSz="777514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1" kern="1200">
          <a:solidFill>
            <a:schemeClr val="tx1"/>
          </a:solidFill>
          <a:latin typeface="+mn-lt"/>
          <a:ea typeface="+mn-ea"/>
          <a:cs typeface="+mn-cs"/>
        </a:defRPr>
      </a:lvl6pPr>
      <a:lvl7pPr marL="2526922" indent="-194379" algn="l" defTabSz="777514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1" kern="1200">
          <a:solidFill>
            <a:schemeClr val="tx1"/>
          </a:solidFill>
          <a:latin typeface="+mn-lt"/>
          <a:ea typeface="+mn-ea"/>
          <a:cs typeface="+mn-cs"/>
        </a:defRPr>
      </a:lvl7pPr>
      <a:lvl8pPr marL="2915679" indent="-194379" algn="l" defTabSz="777514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1" kern="1200">
          <a:solidFill>
            <a:schemeClr val="tx1"/>
          </a:solidFill>
          <a:latin typeface="+mn-lt"/>
          <a:ea typeface="+mn-ea"/>
          <a:cs typeface="+mn-cs"/>
        </a:defRPr>
      </a:lvl8pPr>
      <a:lvl9pPr marL="3304436" indent="-194379" algn="l" defTabSz="777514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1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77514" rtl="0" eaLnBrk="1" latinLnBrk="0" hangingPunct="1">
        <a:defRPr sz="1531" kern="1200">
          <a:solidFill>
            <a:schemeClr val="tx1"/>
          </a:solidFill>
          <a:latin typeface="+mn-lt"/>
          <a:ea typeface="+mn-ea"/>
          <a:cs typeface="+mn-cs"/>
        </a:defRPr>
      </a:lvl1pPr>
      <a:lvl2pPr marL="388757" algn="l" defTabSz="777514" rtl="0" eaLnBrk="1" latinLnBrk="0" hangingPunct="1">
        <a:defRPr sz="1531" kern="1200">
          <a:solidFill>
            <a:schemeClr val="tx1"/>
          </a:solidFill>
          <a:latin typeface="+mn-lt"/>
          <a:ea typeface="+mn-ea"/>
          <a:cs typeface="+mn-cs"/>
        </a:defRPr>
      </a:lvl2pPr>
      <a:lvl3pPr marL="777514" algn="l" defTabSz="777514" rtl="0" eaLnBrk="1" latinLnBrk="0" hangingPunct="1">
        <a:defRPr sz="1531" kern="1200">
          <a:solidFill>
            <a:schemeClr val="tx1"/>
          </a:solidFill>
          <a:latin typeface="+mn-lt"/>
          <a:ea typeface="+mn-ea"/>
          <a:cs typeface="+mn-cs"/>
        </a:defRPr>
      </a:lvl3pPr>
      <a:lvl4pPr marL="1166271" algn="l" defTabSz="777514" rtl="0" eaLnBrk="1" latinLnBrk="0" hangingPunct="1">
        <a:defRPr sz="1531" kern="1200">
          <a:solidFill>
            <a:schemeClr val="tx1"/>
          </a:solidFill>
          <a:latin typeface="+mn-lt"/>
          <a:ea typeface="+mn-ea"/>
          <a:cs typeface="+mn-cs"/>
        </a:defRPr>
      </a:lvl4pPr>
      <a:lvl5pPr marL="1555029" algn="l" defTabSz="777514" rtl="0" eaLnBrk="1" latinLnBrk="0" hangingPunct="1">
        <a:defRPr sz="1531" kern="1200">
          <a:solidFill>
            <a:schemeClr val="tx1"/>
          </a:solidFill>
          <a:latin typeface="+mn-lt"/>
          <a:ea typeface="+mn-ea"/>
          <a:cs typeface="+mn-cs"/>
        </a:defRPr>
      </a:lvl5pPr>
      <a:lvl6pPr marL="1943786" algn="l" defTabSz="777514" rtl="0" eaLnBrk="1" latinLnBrk="0" hangingPunct="1">
        <a:defRPr sz="1531" kern="1200">
          <a:solidFill>
            <a:schemeClr val="tx1"/>
          </a:solidFill>
          <a:latin typeface="+mn-lt"/>
          <a:ea typeface="+mn-ea"/>
          <a:cs typeface="+mn-cs"/>
        </a:defRPr>
      </a:lvl6pPr>
      <a:lvl7pPr marL="2332543" algn="l" defTabSz="777514" rtl="0" eaLnBrk="1" latinLnBrk="0" hangingPunct="1">
        <a:defRPr sz="1531" kern="1200">
          <a:solidFill>
            <a:schemeClr val="tx1"/>
          </a:solidFill>
          <a:latin typeface="+mn-lt"/>
          <a:ea typeface="+mn-ea"/>
          <a:cs typeface="+mn-cs"/>
        </a:defRPr>
      </a:lvl7pPr>
      <a:lvl8pPr marL="2721300" algn="l" defTabSz="777514" rtl="0" eaLnBrk="1" latinLnBrk="0" hangingPunct="1">
        <a:defRPr sz="1531" kern="1200">
          <a:solidFill>
            <a:schemeClr val="tx1"/>
          </a:solidFill>
          <a:latin typeface="+mn-lt"/>
          <a:ea typeface="+mn-ea"/>
          <a:cs typeface="+mn-cs"/>
        </a:defRPr>
      </a:lvl8pPr>
      <a:lvl9pPr marL="3110057" algn="l" defTabSz="777514" rtl="0" eaLnBrk="1" latinLnBrk="0" hangingPunct="1">
        <a:defRPr sz="153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gif"/><Relationship Id="rId5" Type="http://schemas.openxmlformats.org/officeDocument/2006/relationships/image" Target="../media/image3.png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tiff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2.gif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png"/><Relationship Id="rId4" Type="http://schemas.openxmlformats.org/officeDocument/2006/relationships/image" Target="../media/image1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tiff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png"/><Relationship Id="rId5" Type="http://schemas.openxmlformats.org/officeDocument/2006/relationships/image" Target="../media/image7.png"/><Relationship Id="rId4" Type="http://schemas.openxmlformats.org/officeDocument/2006/relationships/image" Target="../media/image2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eck 4"/>
          <p:cNvSpPr/>
          <p:nvPr/>
        </p:nvSpPr>
        <p:spPr>
          <a:xfrm>
            <a:off x="2708010" y="2355497"/>
            <a:ext cx="5067564" cy="52322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r>
              <a:rPr lang="en-US" sz="2800" b="1" i="1" dirty="0" smtClean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Fast Real-Time Systems</a:t>
            </a:r>
            <a:endParaRPr lang="en-US" sz="2800" b="1" i="1" baseline="30000" dirty="0">
              <a:solidFill>
                <a:schemeClr val="accent6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0" name="Grafik 1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8827" y="10076915"/>
            <a:ext cx="1856560" cy="556726"/>
          </a:xfrm>
          <a:prstGeom prst="rect">
            <a:avLst/>
          </a:prstGeom>
        </p:spPr>
      </p:pic>
      <p:pic>
        <p:nvPicPr>
          <p:cNvPr id="16" name="Grafik 1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81162" y="10076915"/>
            <a:ext cx="406810" cy="430740"/>
          </a:xfrm>
          <a:prstGeom prst="rect">
            <a:avLst/>
          </a:prstGeom>
          <a:ln>
            <a:noFill/>
          </a:ln>
        </p:spPr>
      </p:pic>
      <p:sp>
        <p:nvSpPr>
          <p:cNvPr id="18" name="Titel 1"/>
          <p:cNvSpPr txBox="1">
            <a:spLocks/>
          </p:cNvSpPr>
          <p:nvPr/>
        </p:nvSpPr>
        <p:spPr>
          <a:xfrm>
            <a:off x="-2" y="-2860"/>
            <a:ext cx="2511189" cy="10910573"/>
          </a:xfrm>
          <a:prstGeom prst="rect">
            <a:avLst/>
          </a:prstGeom>
          <a:solidFill>
            <a:srgbClr val="FFFF50"/>
          </a:solidFill>
        </p:spPr>
        <p:txBody>
          <a:bodyPr vert="horz" lIns="76370" tIns="38185" rIns="76370" bIns="38185" rtlCol="0" anchor="ctr">
            <a:normAutofit/>
          </a:bodyPr>
          <a:lstStyle>
            <a:lvl1pPr algn="l" defTabSz="96012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62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en-US" sz="5011" b="1" i="1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Titel 1"/>
          <p:cNvSpPr txBox="1">
            <a:spLocks/>
          </p:cNvSpPr>
          <p:nvPr/>
        </p:nvSpPr>
        <p:spPr>
          <a:xfrm>
            <a:off x="261956" y="648252"/>
            <a:ext cx="6752994" cy="720555"/>
          </a:xfrm>
          <a:prstGeom prst="rect">
            <a:avLst/>
          </a:prstGeom>
          <a:noFill/>
          <a:ln>
            <a:noFill/>
          </a:ln>
        </p:spPr>
        <p:txBody>
          <a:bodyPr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1500" b="1" i="1" dirty="0" err="1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ADwin</a:t>
            </a:r>
            <a:endParaRPr lang="en-US" sz="7200" b="1" i="1" dirty="0">
              <a:solidFill>
                <a:schemeClr val="accent6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Titel 1"/>
          <p:cNvSpPr txBox="1">
            <a:spLocks/>
          </p:cNvSpPr>
          <p:nvPr/>
        </p:nvSpPr>
        <p:spPr>
          <a:xfrm>
            <a:off x="-2" y="2127694"/>
            <a:ext cx="7775575" cy="45719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vert="horz" lIns="76370" tIns="38185" rIns="76370" bIns="38185" rtlCol="0" anchor="ctr">
            <a:normAutofit fontScale="25000" lnSpcReduction="20000"/>
          </a:bodyPr>
          <a:lstStyle>
            <a:lvl1pPr algn="l" defTabSz="96012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62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en-US" sz="5011" b="1" i="1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Rechteck 14"/>
          <p:cNvSpPr/>
          <p:nvPr/>
        </p:nvSpPr>
        <p:spPr>
          <a:xfrm>
            <a:off x="3164154" y="2856242"/>
            <a:ext cx="4611419" cy="1508105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b="1" i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Real-Time Models in Simulink</a:t>
            </a:r>
            <a:r>
              <a:rPr lang="en-US" sz="2000" b="1" i="1" baseline="30000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®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b="1" i="1" dirty="0" smtClean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Data Acquisition  with </a:t>
            </a:r>
            <a:r>
              <a:rPr lang="en-US" sz="2000" b="1" i="1" dirty="0" err="1" smtClean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Matlab</a:t>
            </a:r>
            <a:r>
              <a:rPr lang="en-US" sz="2000" b="1" i="1" baseline="30000" dirty="0" smtClean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®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sz="1600" b="1" i="1" baseline="30000" dirty="0">
              <a:solidFill>
                <a:schemeClr val="accent6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sz="1600" b="1" i="1" baseline="30000" dirty="0">
              <a:solidFill>
                <a:schemeClr val="accent6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3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1948" y="4191059"/>
            <a:ext cx="4086719" cy="21206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" name="Grafik 2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8595" y="9879419"/>
            <a:ext cx="779857" cy="825731"/>
          </a:xfrm>
          <a:prstGeom prst="rect">
            <a:avLst/>
          </a:prstGeom>
          <a:ln>
            <a:noFill/>
          </a:ln>
        </p:spPr>
      </p:pic>
      <p:sp>
        <p:nvSpPr>
          <p:cNvPr id="2" name="Rechteck 1"/>
          <p:cNvSpPr/>
          <p:nvPr/>
        </p:nvSpPr>
        <p:spPr>
          <a:xfrm>
            <a:off x="3236979" y="6603705"/>
            <a:ext cx="2922448" cy="1653118"/>
          </a:xfrm>
          <a:prstGeom prst="rect">
            <a:avLst/>
          </a:prstGeom>
          <a:blipFill>
            <a:blip r:embed="rId5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" name="Textfeld 2"/>
          <p:cNvSpPr txBox="1"/>
          <p:nvPr/>
        </p:nvSpPr>
        <p:spPr>
          <a:xfrm>
            <a:off x="5548828" y="189187"/>
            <a:ext cx="20143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sz="1200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April 2021</a:t>
            </a:r>
          </a:p>
          <a:p>
            <a:pPr algn="r"/>
            <a:r>
              <a:rPr lang="de-DE" sz="1200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Shortform Information</a:t>
            </a:r>
            <a:endParaRPr lang="de-DE" sz="1200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25" name="Grafik 2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2691" y="7683122"/>
            <a:ext cx="1493471" cy="8689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0178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hteck 16"/>
          <p:cNvSpPr/>
          <p:nvPr/>
        </p:nvSpPr>
        <p:spPr>
          <a:xfrm>
            <a:off x="692457" y="1633507"/>
            <a:ext cx="6336140" cy="20867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Please find  additional information in the current  full </a:t>
            </a:r>
            <a:r>
              <a:rPr lang="en-US" sz="1200" b="1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ADwin</a:t>
            </a:r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 brochure  </a:t>
            </a:r>
            <a:b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“Simply more </a:t>
            </a:r>
            <a:r>
              <a:rPr lang="en-US" sz="1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realtime</a:t>
            </a:r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,  available as PDF or printed in different versions :</a:t>
            </a:r>
          </a:p>
          <a:p>
            <a:pPr marL="285750" indent="-28575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English</a:t>
            </a:r>
          </a:p>
          <a:p>
            <a:pPr marL="285750" indent="-28575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French </a:t>
            </a:r>
          </a:p>
          <a:p>
            <a:pPr marL="285750" indent="-28575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Italian 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Short version)</a:t>
            </a:r>
          </a:p>
          <a:p>
            <a:pPr>
              <a:lnSpc>
                <a:spcPct val="120000"/>
              </a:lnSpc>
            </a:pPr>
            <a:endParaRPr lang="en-US" sz="1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20000"/>
              </a:lnSpc>
            </a:pPr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Please 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request </a:t>
            </a:r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Your PDF version by Email,  </a:t>
            </a:r>
            <a:b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or feel free to visit </a:t>
            </a:r>
            <a:r>
              <a:rPr lang="en-US" sz="1200" b="1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ADwin</a:t>
            </a:r>
            <a:r>
              <a:rPr lang="en-US" sz="12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online for additional Information.</a:t>
            </a:r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20000"/>
              </a:lnSpc>
            </a:pPr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1" name="Grafik 2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559" y="10139047"/>
            <a:ext cx="1436424" cy="430740"/>
          </a:xfrm>
          <a:prstGeom prst="rect">
            <a:avLst/>
          </a:prstGeom>
        </p:spPr>
      </p:pic>
      <p:sp>
        <p:nvSpPr>
          <p:cNvPr id="31" name="Rechteck 30"/>
          <p:cNvSpPr/>
          <p:nvPr/>
        </p:nvSpPr>
        <p:spPr>
          <a:xfrm>
            <a:off x="1620645" y="593524"/>
            <a:ext cx="5969711" cy="338554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r"/>
            <a:r>
              <a:rPr lang="en-US" sz="1600" b="1" i="1" dirty="0" smtClean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Additional Information</a:t>
            </a:r>
            <a:endParaRPr lang="en-US" sz="1600" b="1" i="1" dirty="0">
              <a:solidFill>
                <a:schemeClr val="accent6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itel 1"/>
          <p:cNvSpPr txBox="1">
            <a:spLocks/>
          </p:cNvSpPr>
          <p:nvPr/>
        </p:nvSpPr>
        <p:spPr>
          <a:xfrm>
            <a:off x="-1" y="-2860"/>
            <a:ext cx="1602540" cy="1414271"/>
          </a:xfrm>
          <a:prstGeom prst="rect">
            <a:avLst/>
          </a:prstGeom>
          <a:solidFill>
            <a:srgbClr val="FFFF50"/>
          </a:solidFill>
        </p:spPr>
        <p:txBody>
          <a:bodyPr vert="horz" lIns="76370" tIns="38185" rIns="76370" bIns="38185" rtlCol="0" anchor="ctr">
            <a:normAutofit/>
          </a:bodyPr>
          <a:lstStyle>
            <a:lvl1pPr algn="l" defTabSz="96012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62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en-US" sz="5011" b="1" i="1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itel 1"/>
          <p:cNvSpPr txBox="1">
            <a:spLocks/>
          </p:cNvSpPr>
          <p:nvPr/>
        </p:nvSpPr>
        <p:spPr>
          <a:xfrm>
            <a:off x="378559" y="405397"/>
            <a:ext cx="6021494" cy="720555"/>
          </a:xfrm>
          <a:prstGeom prst="rect">
            <a:avLst/>
          </a:prstGeom>
          <a:noFill/>
          <a:ln>
            <a:noFill/>
          </a:ln>
        </p:spPr>
        <p:txBody>
          <a:bodyPr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6000" b="1" i="1" dirty="0" err="1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ADwin</a:t>
            </a:r>
            <a:endParaRPr lang="en-US" sz="4000" b="1" i="1" dirty="0">
              <a:solidFill>
                <a:schemeClr val="accent6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Titel 1"/>
          <p:cNvSpPr txBox="1">
            <a:spLocks/>
          </p:cNvSpPr>
          <p:nvPr/>
        </p:nvSpPr>
        <p:spPr>
          <a:xfrm>
            <a:off x="0" y="1357156"/>
            <a:ext cx="7775575" cy="45719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vert="horz" lIns="76370" tIns="38185" rIns="76370" bIns="38185" rtlCol="0" anchor="ctr">
            <a:normAutofit fontScale="25000" lnSpcReduction="20000"/>
          </a:bodyPr>
          <a:lstStyle>
            <a:lvl1pPr algn="l" defTabSz="96012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62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en-US" sz="5011" b="1" i="1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2" descr="D:\Screenshots\2021-04-30 14_50_03-Window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6417" y="4094329"/>
            <a:ext cx="3022739" cy="4247763"/>
          </a:xfrm>
          <a:prstGeom prst="rect">
            <a:avLst/>
          </a:prstGeom>
          <a:noFill/>
          <a:ln>
            <a:solidFill>
              <a:schemeClr val="accent6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493" y="9718359"/>
            <a:ext cx="3090863" cy="841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941511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eck 4"/>
          <p:cNvSpPr/>
          <p:nvPr/>
        </p:nvSpPr>
        <p:spPr>
          <a:xfrm>
            <a:off x="2708009" y="2287257"/>
            <a:ext cx="5969711" cy="52322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r>
              <a:rPr lang="en-US" sz="2800" b="1" i="1" dirty="0" smtClean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Fast Real-Time Systems</a:t>
            </a:r>
            <a:endParaRPr lang="en-US" sz="2800" b="1" i="1" baseline="30000" dirty="0">
              <a:solidFill>
                <a:schemeClr val="accent6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0" name="Grafik 1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8827" y="10076915"/>
            <a:ext cx="1856560" cy="556726"/>
          </a:xfrm>
          <a:prstGeom prst="rect">
            <a:avLst/>
          </a:prstGeom>
        </p:spPr>
      </p:pic>
      <p:sp>
        <p:nvSpPr>
          <p:cNvPr id="18" name="Titel 1"/>
          <p:cNvSpPr txBox="1">
            <a:spLocks/>
          </p:cNvSpPr>
          <p:nvPr/>
        </p:nvSpPr>
        <p:spPr>
          <a:xfrm>
            <a:off x="-2" y="-2860"/>
            <a:ext cx="2511189" cy="10910573"/>
          </a:xfrm>
          <a:prstGeom prst="rect">
            <a:avLst/>
          </a:prstGeom>
          <a:solidFill>
            <a:srgbClr val="FFFF50"/>
          </a:solidFill>
        </p:spPr>
        <p:txBody>
          <a:bodyPr vert="horz" lIns="76370" tIns="38185" rIns="76370" bIns="38185" rtlCol="0" anchor="ctr">
            <a:normAutofit/>
          </a:bodyPr>
          <a:lstStyle>
            <a:lvl1pPr algn="l" defTabSz="96012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62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en-US" sz="5011" b="1" i="1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Titel 1"/>
          <p:cNvSpPr txBox="1">
            <a:spLocks/>
          </p:cNvSpPr>
          <p:nvPr/>
        </p:nvSpPr>
        <p:spPr>
          <a:xfrm>
            <a:off x="261956" y="648252"/>
            <a:ext cx="6752994" cy="720555"/>
          </a:xfrm>
          <a:prstGeom prst="rect">
            <a:avLst/>
          </a:prstGeom>
          <a:noFill/>
          <a:ln>
            <a:noFill/>
          </a:ln>
        </p:spPr>
        <p:txBody>
          <a:bodyPr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1500" b="1" i="1" dirty="0" err="1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ADwin</a:t>
            </a:r>
            <a:endParaRPr lang="en-US" sz="7200" b="1" i="1" dirty="0">
              <a:solidFill>
                <a:schemeClr val="accent6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feld 2"/>
          <p:cNvSpPr txBox="1"/>
          <p:nvPr/>
        </p:nvSpPr>
        <p:spPr>
          <a:xfrm>
            <a:off x="6056396" y="189187"/>
            <a:ext cx="150681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sz="1200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April 2021</a:t>
            </a:r>
            <a:endParaRPr lang="de-DE" sz="1200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2050" name="Picture 2" descr="D:\Screenshots\2021-04-30 17_21_51-Window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4588" y="5693986"/>
            <a:ext cx="4360799" cy="2340052"/>
          </a:xfrm>
          <a:prstGeom prst="rect">
            <a:avLst/>
          </a:prstGeom>
          <a:noFill/>
          <a:ln>
            <a:solidFill>
              <a:schemeClr val="accent6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hteck 1"/>
          <p:cNvSpPr/>
          <p:nvPr/>
        </p:nvSpPr>
        <p:spPr>
          <a:xfrm>
            <a:off x="4877367" y="7466321"/>
            <a:ext cx="336764" cy="3539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700" smtClean="0">
                <a:cs typeface="Arial" panose="020B0604020202020204" pitchFamily="34" charset="0"/>
              </a:rPr>
              <a:t>de</a:t>
            </a:r>
            <a:endParaRPr lang="de-DE" sz="1700"/>
          </a:p>
        </p:txBody>
      </p:sp>
    </p:spTree>
    <p:extLst>
      <p:ext uri="{BB962C8B-B14F-4D97-AF65-F5344CB8AC3E}">
        <p14:creationId xmlns:p14="http://schemas.microsoft.com/office/powerpoint/2010/main" val="10306175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eck 4"/>
          <p:cNvSpPr/>
          <p:nvPr/>
        </p:nvSpPr>
        <p:spPr>
          <a:xfrm>
            <a:off x="3028208" y="593524"/>
            <a:ext cx="4562148" cy="584775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r"/>
            <a:r>
              <a:rPr lang="en-US" sz="1600" b="1" i="1" dirty="0" smtClean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Fast Real-Time </a:t>
            </a:r>
            <a:r>
              <a:rPr lang="en-US" sz="1600" b="1" i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Models in Simulink</a:t>
            </a:r>
            <a:r>
              <a:rPr lang="en-US" sz="1600" b="1" i="1" baseline="30000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®</a:t>
            </a:r>
          </a:p>
          <a:p>
            <a:pPr algn="r"/>
            <a:r>
              <a:rPr lang="en-US" sz="1600" b="1" i="1" dirty="0" smtClean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Data Acquisition with </a:t>
            </a:r>
            <a:r>
              <a:rPr lang="en-US" sz="1600" b="1" i="1" dirty="0" err="1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Matlab</a:t>
            </a:r>
            <a:r>
              <a:rPr lang="en-US" sz="1600" b="1" i="1" baseline="30000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®</a:t>
            </a:r>
          </a:p>
        </p:txBody>
      </p:sp>
      <p:sp>
        <p:nvSpPr>
          <p:cNvPr id="6" name="Rechteck 5"/>
          <p:cNvSpPr/>
          <p:nvPr/>
        </p:nvSpPr>
        <p:spPr>
          <a:xfrm>
            <a:off x="340028" y="1829891"/>
            <a:ext cx="3788626" cy="24962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5000"/>
              </a:lnSpc>
            </a:pPr>
            <a:r>
              <a:rPr lang="en-US" sz="1050" b="1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Standard Systems and Products</a:t>
            </a:r>
          </a:p>
          <a:p>
            <a:pPr>
              <a:lnSpc>
                <a:spcPct val="125000"/>
              </a:lnSpc>
            </a:pPr>
            <a:r>
              <a:rPr lang="en-US" sz="1050" b="1" i="1" dirty="0" err="1">
                <a:latin typeface="Arial" panose="020B0604020202020204" pitchFamily="34" charset="0"/>
                <a:cs typeface="Arial" panose="020B0604020202020204" pitchFamily="34" charset="0"/>
              </a:rPr>
              <a:t>ADwin</a:t>
            </a:r>
            <a:r>
              <a:rPr lang="en-US" sz="1050" dirty="0">
                <a:latin typeface="Arial" panose="020B0604020202020204" pitchFamily="34" charset="0"/>
                <a:cs typeface="Arial" panose="020B0604020202020204" pitchFamily="34" charset="0"/>
              </a:rPr>
              <a:t> offers a large variety of different hardware and software products, developed by experienced engineers. </a:t>
            </a:r>
          </a:p>
          <a:p>
            <a:pPr>
              <a:lnSpc>
                <a:spcPct val="125000"/>
              </a:lnSpc>
            </a:pPr>
            <a:r>
              <a:rPr lang="en-US" sz="1050" dirty="0" smtClean="0">
                <a:latin typeface="Arial" panose="020B0604020202020204" pitchFamily="34" charset="0"/>
                <a:cs typeface="Arial" panose="020B0604020202020204" pitchFamily="34" charset="0"/>
              </a:rPr>
              <a:t>All applications and functions always </a:t>
            </a:r>
            <a:r>
              <a:rPr lang="en-US" sz="1050" smtClean="0">
                <a:latin typeface="Arial" panose="020B0604020202020204" pitchFamily="34" charset="0"/>
                <a:cs typeface="Arial" panose="020B0604020202020204" pitchFamily="34" charset="0"/>
              </a:rPr>
              <a:t>run absolutely deterministically </a:t>
            </a:r>
            <a:r>
              <a:rPr lang="en-US" sz="1050" dirty="0" smtClean="0">
                <a:latin typeface="Arial" panose="020B0604020202020204" pitchFamily="34" charset="0"/>
                <a:cs typeface="Arial" panose="020B0604020202020204" pitchFamily="34" charset="0"/>
              </a:rPr>
              <a:t>and very fast in Real-Time. </a:t>
            </a:r>
          </a:p>
          <a:p>
            <a:pPr>
              <a:lnSpc>
                <a:spcPct val="125000"/>
              </a:lnSpc>
            </a:pPr>
            <a:r>
              <a:rPr lang="en-US" sz="1050" dirty="0" smtClean="0">
                <a:latin typeface="Arial" panose="020B0604020202020204" pitchFamily="34" charset="0"/>
                <a:cs typeface="Arial" panose="020B0604020202020204" pitchFamily="34" charset="0"/>
              </a:rPr>
              <a:t>Models for </a:t>
            </a:r>
            <a:r>
              <a:rPr lang="en-US" sz="1050" b="1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ADwin</a:t>
            </a:r>
            <a:r>
              <a:rPr lang="en-US" sz="105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50" dirty="0">
                <a:latin typeface="Arial" panose="020B0604020202020204" pitchFamily="34" charset="0"/>
                <a:cs typeface="Arial" panose="020B0604020202020204" pitchFamily="34" charset="0"/>
              </a:rPr>
              <a:t>systems are built by Simulink</a:t>
            </a:r>
            <a:r>
              <a:rPr lang="en-US" sz="1050" baseline="30000" dirty="0">
                <a:latin typeface="Arial" panose="020B0604020202020204" pitchFamily="34" charset="0"/>
                <a:cs typeface="Arial" panose="020B0604020202020204" pitchFamily="34" charset="0"/>
              </a:rPr>
              <a:t>®</a:t>
            </a:r>
            <a:r>
              <a:rPr lang="en-US" sz="105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50" dirty="0" smtClean="0">
                <a:latin typeface="Arial" panose="020B0604020202020204" pitchFamily="34" charset="0"/>
                <a:cs typeface="Arial" panose="020B0604020202020204" pitchFamily="34" charset="0"/>
              </a:rPr>
              <a:t>using the </a:t>
            </a:r>
            <a:r>
              <a:rPr lang="en-US" sz="105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blockset</a:t>
            </a:r>
            <a:r>
              <a:rPr lang="en-US" sz="105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50" b="1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ADsim</a:t>
            </a:r>
            <a:r>
              <a:rPr lang="en-US" sz="1050" dirty="0" smtClean="0">
                <a:latin typeface="Arial" panose="020B0604020202020204" pitchFamily="34" charset="0"/>
                <a:cs typeface="Arial" panose="020B0604020202020204" pitchFamily="34" charset="0"/>
              </a:rPr>
              <a:t> and the development tool chain.</a:t>
            </a:r>
          </a:p>
          <a:p>
            <a:pPr>
              <a:lnSpc>
                <a:spcPct val="125000"/>
              </a:lnSpc>
            </a:pPr>
            <a:endParaRPr lang="en-US" sz="105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25000"/>
              </a:lnSpc>
            </a:pPr>
            <a:r>
              <a:rPr lang="en-US" sz="1050" b="1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ADwin</a:t>
            </a:r>
            <a:r>
              <a:rPr lang="en-US" sz="105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50" dirty="0" smtClean="0">
                <a:latin typeface="Arial" panose="020B0604020202020204" pitchFamily="34" charset="0"/>
                <a:cs typeface="Arial" panose="020B0604020202020204" pitchFamily="34" charset="0"/>
              </a:rPr>
              <a:t>runs Simulink</a:t>
            </a:r>
            <a:r>
              <a:rPr lang="en-US" sz="1050" baseline="30000" dirty="0">
                <a:latin typeface="Arial" panose="020B0604020202020204" pitchFamily="34" charset="0"/>
                <a:cs typeface="Arial" panose="020B0604020202020204" pitchFamily="34" charset="0"/>
              </a:rPr>
              <a:t>®</a:t>
            </a:r>
            <a:r>
              <a:rPr lang="en-US" sz="1050" dirty="0">
                <a:latin typeface="Arial" panose="020B0604020202020204" pitchFamily="34" charset="0"/>
                <a:cs typeface="Arial" panose="020B0604020202020204" pitchFamily="34" charset="0"/>
              </a:rPr>
              <a:t> models with </a:t>
            </a:r>
            <a:r>
              <a:rPr lang="en-US" sz="1050" dirty="0" smtClean="0">
                <a:latin typeface="Arial" panose="020B0604020202020204" pitchFamily="34" charset="0"/>
                <a:cs typeface="Arial" panose="020B0604020202020204" pitchFamily="34" charset="0"/>
              </a:rPr>
              <a:t>‘µs</a:t>
            </a:r>
            <a:r>
              <a:rPr lang="en-US" sz="1050" dirty="0">
                <a:latin typeface="Arial" panose="020B0604020202020204" pitchFamily="34" charset="0"/>
                <a:cs typeface="Arial" panose="020B0604020202020204" pitchFamily="34" charset="0"/>
              </a:rPr>
              <a:t>’ cycle times,  </a:t>
            </a:r>
            <a:endParaRPr lang="en-US" sz="105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25000"/>
              </a:lnSpc>
            </a:pPr>
            <a:r>
              <a:rPr lang="en-US" sz="1050" dirty="0" smtClean="0">
                <a:latin typeface="Arial" panose="020B0604020202020204" pitchFamily="34" charset="0"/>
                <a:cs typeface="Arial" panose="020B0604020202020204" pitchFamily="34" charset="0"/>
              </a:rPr>
              <a:t>and with a ‘ns</a:t>
            </a:r>
            <a:r>
              <a:rPr lang="en-US" sz="1050" dirty="0">
                <a:latin typeface="Arial" panose="020B0604020202020204" pitchFamily="34" charset="0"/>
                <a:cs typeface="Arial" panose="020B0604020202020204" pitchFamily="34" charset="0"/>
              </a:rPr>
              <a:t>’ timing </a:t>
            </a:r>
            <a:r>
              <a:rPr lang="en-US" sz="1050" dirty="0" smtClean="0">
                <a:latin typeface="Arial" panose="020B0604020202020204" pitchFamily="34" charset="0"/>
                <a:cs typeface="Arial" panose="020B0604020202020204" pitchFamily="34" charset="0"/>
              </a:rPr>
              <a:t>precision,  while applications with </a:t>
            </a:r>
            <a:r>
              <a:rPr lang="en-US" sz="105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Matlab</a:t>
            </a:r>
            <a:r>
              <a:rPr lang="en-US" sz="1050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®</a:t>
            </a:r>
            <a:r>
              <a:rPr lang="en-US" sz="1050" dirty="0" smtClean="0">
                <a:latin typeface="Arial" panose="020B0604020202020204" pitchFamily="34" charset="0"/>
                <a:cs typeface="Arial" panose="020B0604020202020204" pitchFamily="34" charset="0"/>
              </a:rPr>
              <a:t>  may run on an even higher speed.</a:t>
            </a:r>
            <a:endParaRPr lang="en-US" sz="105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25000"/>
              </a:lnSpc>
            </a:pPr>
            <a:endParaRPr lang="en-US" sz="10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0" name="Grafik 1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9825" y="10122875"/>
            <a:ext cx="1436424" cy="430740"/>
          </a:xfrm>
          <a:prstGeom prst="rect">
            <a:avLst/>
          </a:prstGeom>
        </p:spPr>
      </p:pic>
      <p:pic>
        <p:nvPicPr>
          <p:cNvPr id="21" name="Grafik 2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02403" y="2176172"/>
            <a:ext cx="3194338" cy="1720428"/>
          </a:xfrm>
          <a:prstGeom prst="rect">
            <a:avLst/>
          </a:prstGeom>
        </p:spPr>
      </p:pic>
      <p:sp>
        <p:nvSpPr>
          <p:cNvPr id="18" name="Titel 1"/>
          <p:cNvSpPr txBox="1">
            <a:spLocks/>
          </p:cNvSpPr>
          <p:nvPr/>
        </p:nvSpPr>
        <p:spPr>
          <a:xfrm>
            <a:off x="-1" y="-2860"/>
            <a:ext cx="1602540" cy="1414271"/>
          </a:xfrm>
          <a:prstGeom prst="rect">
            <a:avLst/>
          </a:prstGeom>
          <a:solidFill>
            <a:srgbClr val="FFFF50"/>
          </a:solidFill>
        </p:spPr>
        <p:txBody>
          <a:bodyPr vert="horz" lIns="76370" tIns="38185" rIns="76370" bIns="38185" rtlCol="0" anchor="ctr">
            <a:normAutofit/>
          </a:bodyPr>
          <a:lstStyle>
            <a:lvl1pPr algn="l" defTabSz="96012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62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en-US" sz="5011" b="1" i="1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Titel 1"/>
          <p:cNvSpPr txBox="1">
            <a:spLocks/>
          </p:cNvSpPr>
          <p:nvPr/>
        </p:nvSpPr>
        <p:spPr>
          <a:xfrm>
            <a:off x="416543" y="451522"/>
            <a:ext cx="6021494" cy="720555"/>
          </a:xfrm>
          <a:prstGeom prst="rect">
            <a:avLst/>
          </a:prstGeom>
          <a:noFill/>
          <a:ln>
            <a:noFill/>
          </a:ln>
        </p:spPr>
        <p:txBody>
          <a:bodyPr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6000" b="1" i="1" dirty="0" err="1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ADwin</a:t>
            </a:r>
            <a:endParaRPr lang="en-US" sz="4000" b="1" i="1" dirty="0">
              <a:solidFill>
                <a:schemeClr val="accent6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Titel 1"/>
          <p:cNvSpPr txBox="1">
            <a:spLocks/>
          </p:cNvSpPr>
          <p:nvPr/>
        </p:nvSpPr>
        <p:spPr>
          <a:xfrm>
            <a:off x="0" y="1357156"/>
            <a:ext cx="7775575" cy="45719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vert="horz" lIns="76370" tIns="38185" rIns="76370" bIns="38185" rtlCol="0" anchor="ctr">
            <a:normAutofit fontScale="25000" lnSpcReduction="20000"/>
          </a:bodyPr>
          <a:lstStyle>
            <a:lvl1pPr algn="l" defTabSz="96012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62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en-US" sz="5011" b="1" i="1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4624" y="8147716"/>
            <a:ext cx="1675788" cy="975011"/>
          </a:xfrm>
          <a:prstGeom prst="rect">
            <a:avLst/>
          </a:prstGeom>
        </p:spPr>
      </p:pic>
      <p:sp>
        <p:nvSpPr>
          <p:cNvPr id="27" name="Rechteck 26"/>
          <p:cNvSpPr/>
          <p:nvPr/>
        </p:nvSpPr>
        <p:spPr>
          <a:xfrm>
            <a:off x="340028" y="4297396"/>
            <a:ext cx="3461703" cy="35061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5000"/>
              </a:lnSpc>
            </a:pPr>
            <a:r>
              <a:rPr lang="en-US" sz="1050" b="1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Simulink</a:t>
            </a:r>
            <a:r>
              <a:rPr lang="en-US" sz="1050" b="1" baseline="30000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®</a:t>
            </a:r>
            <a:r>
              <a:rPr lang="en-US" sz="1050" b="1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50" b="1" dirty="0" smtClean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 </a:t>
            </a:r>
            <a:r>
              <a:rPr lang="en-US" sz="1050" b="1" i="1" dirty="0" err="1" smtClean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ADwin</a:t>
            </a:r>
            <a:r>
              <a:rPr lang="en-US" sz="1050" b="1" dirty="0" smtClean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in </a:t>
            </a:r>
            <a:r>
              <a:rPr lang="en-US" sz="1050" b="1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Real-Time</a:t>
            </a:r>
          </a:p>
          <a:p>
            <a:pPr marL="171450" indent="-171450">
              <a:lnSpc>
                <a:spcPct val="125000"/>
              </a:lnSpc>
              <a:buFont typeface="Arial" panose="020B0604020202020204" pitchFamily="34" charset="0"/>
              <a:buChar char="•"/>
            </a:pPr>
            <a:r>
              <a:rPr lang="en-US" sz="1050" dirty="0" smtClean="0">
                <a:latin typeface="Arial" panose="020B0604020202020204" pitchFamily="34" charset="0"/>
                <a:cs typeface="Arial" panose="020B0604020202020204" pitchFamily="34" charset="0"/>
              </a:rPr>
              <a:t>Complex </a:t>
            </a:r>
            <a:r>
              <a:rPr lang="en-US" sz="1050" dirty="0">
                <a:latin typeface="Arial" panose="020B0604020202020204" pitchFamily="34" charset="0"/>
                <a:cs typeface="Arial" panose="020B0604020202020204" pitchFamily="34" charset="0"/>
              </a:rPr>
              <a:t>large models @ high speeds</a:t>
            </a:r>
          </a:p>
          <a:p>
            <a:pPr marL="171450" indent="-171450">
              <a:lnSpc>
                <a:spcPct val="125000"/>
              </a:lnSpc>
              <a:buFont typeface="Arial" panose="020B0604020202020204" pitchFamily="34" charset="0"/>
              <a:buChar char="•"/>
            </a:pPr>
            <a:r>
              <a:rPr lang="en-US" sz="1050" dirty="0">
                <a:latin typeface="Arial" panose="020B0604020202020204" pitchFamily="34" charset="0"/>
                <a:cs typeface="Arial" panose="020B0604020202020204" pitchFamily="34" charset="0"/>
              </a:rPr>
              <a:t>Parallel models, multitasking, priority controlled </a:t>
            </a:r>
          </a:p>
          <a:p>
            <a:pPr marL="171450" indent="-171450">
              <a:lnSpc>
                <a:spcPct val="125000"/>
              </a:lnSpc>
              <a:buFont typeface="Arial" panose="020B0604020202020204" pitchFamily="34" charset="0"/>
              <a:buChar char="•"/>
            </a:pPr>
            <a:r>
              <a:rPr lang="en-US" sz="1050" dirty="0">
                <a:latin typeface="Arial" panose="020B0604020202020204" pitchFamily="34" charset="0"/>
                <a:cs typeface="Arial" panose="020B0604020202020204" pitchFamily="34" charset="0"/>
              </a:rPr>
              <a:t>Controllers, data acquisition, </a:t>
            </a:r>
            <a:r>
              <a:rPr lang="en-US" sz="1050" dirty="0" smtClean="0">
                <a:latin typeface="Arial" panose="020B0604020202020204" pitchFamily="34" charset="0"/>
                <a:cs typeface="Arial" panose="020B0604020202020204" pitchFamily="34" charset="0"/>
              </a:rPr>
              <a:t>signal analysis, </a:t>
            </a:r>
            <a:r>
              <a:rPr lang="en-US" sz="1050" dirty="0">
                <a:latin typeface="Arial" panose="020B0604020202020204" pitchFamily="34" charset="0"/>
                <a:cs typeface="Arial" panose="020B0604020202020204" pitchFamily="34" charset="0"/>
              </a:rPr>
              <a:t>filters, </a:t>
            </a:r>
            <a:r>
              <a:rPr lang="en-US" sz="1050" dirty="0" smtClean="0">
                <a:latin typeface="Arial" panose="020B0604020202020204" pitchFamily="34" charset="0"/>
                <a:cs typeface="Arial" panose="020B0604020202020204" pitchFamily="34" charset="0"/>
              </a:rPr>
              <a:t>bus communication, state </a:t>
            </a:r>
            <a:r>
              <a:rPr lang="en-US" sz="1050" dirty="0">
                <a:latin typeface="Arial" panose="020B0604020202020204" pitchFamily="34" charset="0"/>
                <a:cs typeface="Arial" panose="020B0604020202020204" pitchFamily="34" charset="0"/>
              </a:rPr>
              <a:t>machines, …</a:t>
            </a:r>
          </a:p>
          <a:p>
            <a:pPr marL="171450" indent="-171450">
              <a:lnSpc>
                <a:spcPct val="125000"/>
              </a:lnSpc>
              <a:buFont typeface="Arial" panose="020B0604020202020204" pitchFamily="34" charset="0"/>
              <a:buChar char="•"/>
            </a:pPr>
            <a:r>
              <a:rPr lang="en-US" sz="1050">
                <a:latin typeface="Arial" panose="020B0604020202020204" pitchFamily="34" charset="0"/>
                <a:cs typeface="Arial" panose="020B0604020202020204" pitchFamily="34" charset="0"/>
              </a:rPr>
              <a:t>Benchmark </a:t>
            </a:r>
            <a:r>
              <a:rPr lang="en-US" sz="1050" smtClean="0">
                <a:latin typeface="Arial" panose="020B0604020202020204" pitchFamily="34" charset="0"/>
                <a:cs typeface="Arial" panose="020B0604020202020204" pitchFamily="34" charset="0"/>
              </a:rPr>
              <a:t>example</a:t>
            </a:r>
            <a:r>
              <a:rPr lang="en-US" sz="1050">
                <a:latin typeface="Arial" panose="020B0604020202020204" pitchFamily="34" charset="0"/>
                <a:cs typeface="Arial" panose="020B0604020202020204" pitchFamily="34" charset="0"/>
              </a:rPr>
              <a:t>:  </a:t>
            </a:r>
            <a:r>
              <a:rPr lang="en-US" sz="1050" smtClean="0">
                <a:latin typeface="Arial" panose="020B0604020202020204" pitchFamily="34" charset="0"/>
                <a:cs typeface="Arial" panose="020B0604020202020204" pitchFamily="34" charset="0"/>
              </a:rPr>
              <a:t>16 x </a:t>
            </a:r>
            <a:r>
              <a:rPr lang="en-US" sz="1050" dirty="0">
                <a:latin typeface="Arial" panose="020B0604020202020204" pitchFamily="34" charset="0"/>
                <a:cs typeface="Arial" panose="020B0604020202020204" pitchFamily="34" charset="0"/>
              </a:rPr>
              <a:t>PID </a:t>
            </a:r>
            <a:r>
              <a:rPr lang="en-US" sz="1050">
                <a:latin typeface="Arial" panose="020B0604020202020204" pitchFamily="34" charset="0"/>
                <a:cs typeface="Arial" panose="020B0604020202020204" pitchFamily="34" charset="0"/>
              </a:rPr>
              <a:t>@ </a:t>
            </a:r>
            <a:r>
              <a:rPr lang="en-US" sz="1050" smtClean="0">
                <a:latin typeface="Arial" panose="020B0604020202020204" pitchFamily="34" charset="0"/>
                <a:cs typeface="Arial" panose="020B0604020202020204" pitchFamily="34" charset="0"/>
              </a:rPr>
              <a:t>300 kHz </a:t>
            </a:r>
            <a:endParaRPr lang="en-US" sz="105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>
              <a:lnSpc>
                <a:spcPct val="125000"/>
              </a:lnSpc>
              <a:buFont typeface="Arial" panose="020B0604020202020204" pitchFamily="34" charset="0"/>
              <a:buChar char="•"/>
            </a:pPr>
            <a:r>
              <a:rPr lang="en-US" sz="1050" dirty="0" smtClean="0">
                <a:latin typeface="Arial" panose="020B0604020202020204" pitchFamily="34" charset="0"/>
                <a:cs typeface="Arial" panose="020B0604020202020204" pitchFamily="34" charset="0"/>
              </a:rPr>
              <a:t>RT </a:t>
            </a:r>
            <a:r>
              <a:rPr lang="en-US" sz="1050" dirty="0">
                <a:latin typeface="Arial" panose="020B0604020202020204" pitchFamily="34" charset="0"/>
                <a:cs typeface="Arial" panose="020B0604020202020204" pitchFamily="34" charset="0"/>
              </a:rPr>
              <a:t>cycle frequency up </a:t>
            </a:r>
            <a:r>
              <a:rPr lang="en-US" sz="1050">
                <a:latin typeface="Arial" panose="020B0604020202020204" pitchFamily="34" charset="0"/>
                <a:cs typeface="Arial" panose="020B0604020202020204" pitchFamily="34" charset="0"/>
              </a:rPr>
              <a:t>to </a:t>
            </a:r>
            <a:r>
              <a:rPr lang="en-US" sz="1050" smtClean="0">
                <a:latin typeface="Arial" panose="020B0604020202020204" pitchFamily="34" charset="0"/>
                <a:cs typeface="Arial" panose="020B0604020202020204" pitchFamily="34" charset="0"/>
              </a:rPr>
              <a:t>500 kHz </a:t>
            </a:r>
            <a:r>
              <a:rPr lang="en-US" sz="1050">
                <a:latin typeface="Arial" panose="020B0604020202020204" pitchFamily="34" charset="0"/>
                <a:cs typeface="Arial" panose="020B0604020202020204" pitchFamily="34" charset="0"/>
              </a:rPr>
              <a:t>/ </a:t>
            </a:r>
            <a:r>
              <a:rPr lang="en-US" sz="1050" smtClean="0">
                <a:latin typeface="Arial" panose="020B0604020202020204" pitchFamily="34" charset="0"/>
                <a:cs typeface="Arial" panose="020B0604020202020204" pitchFamily="34" charset="0"/>
              </a:rPr>
              <a:t>1 MHz</a:t>
            </a:r>
            <a:endParaRPr lang="en-US" sz="105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>
              <a:lnSpc>
                <a:spcPct val="125000"/>
              </a:lnSpc>
              <a:buFont typeface="Arial" panose="020B0604020202020204" pitchFamily="34" charset="0"/>
              <a:buChar char="•"/>
            </a:pPr>
            <a:endParaRPr lang="en-US" sz="105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25000"/>
              </a:lnSpc>
            </a:pPr>
            <a:r>
              <a:rPr lang="en-US" sz="1050" b="1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DAQ with </a:t>
            </a:r>
            <a:r>
              <a:rPr lang="en-US" sz="1050" b="1" i="1" err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ADwin</a:t>
            </a:r>
            <a:r>
              <a:rPr lang="en-US" sz="1050" b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50" b="1" smtClean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 </a:t>
            </a:r>
            <a:r>
              <a:rPr lang="en-US" sz="1050" b="1" dirty="0" err="1" smtClean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Matlab</a:t>
            </a:r>
            <a:r>
              <a:rPr lang="en-US" sz="1050" b="1" baseline="30000" dirty="0" smtClean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®</a:t>
            </a:r>
            <a:endParaRPr lang="en-US" sz="1050" b="1" baseline="30000" dirty="0">
              <a:solidFill>
                <a:srgbClr val="008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>
              <a:lnSpc>
                <a:spcPct val="125000"/>
              </a:lnSpc>
              <a:buFont typeface="Arial" panose="020B0604020202020204" pitchFamily="34" charset="0"/>
              <a:buChar char="•"/>
            </a:pPr>
            <a:r>
              <a:rPr lang="en-US" sz="1050" dirty="0">
                <a:latin typeface="Arial" panose="020B0604020202020204" pitchFamily="34" charset="0"/>
                <a:cs typeface="Arial" panose="020B0604020202020204" pitchFamily="34" charset="0"/>
              </a:rPr>
              <a:t>Acquisition of various </a:t>
            </a:r>
            <a:r>
              <a:rPr lang="en-US" sz="1050" dirty="0" smtClean="0">
                <a:latin typeface="Arial" panose="020B0604020202020204" pitchFamily="34" charset="0"/>
                <a:cs typeface="Arial" panose="020B0604020202020204" pitchFamily="34" charset="0"/>
              </a:rPr>
              <a:t>signals</a:t>
            </a:r>
            <a:endParaRPr lang="en-US" sz="105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>
              <a:lnSpc>
                <a:spcPct val="125000"/>
              </a:lnSpc>
              <a:buFont typeface="Arial" panose="020B0604020202020204" pitchFamily="34" charset="0"/>
              <a:buChar char="•"/>
            </a:pPr>
            <a:r>
              <a:rPr lang="en-US" sz="1050" dirty="0">
                <a:latin typeface="Arial" panose="020B0604020202020204" pitchFamily="34" charset="0"/>
                <a:cs typeface="Arial" panose="020B0604020202020204" pitchFamily="34" charset="0"/>
              </a:rPr>
              <a:t>Parallel acquisition of </a:t>
            </a:r>
            <a:r>
              <a:rPr lang="en-US" sz="1050" dirty="0" smtClean="0">
                <a:latin typeface="Arial" panose="020B0604020202020204" pitchFamily="34" charset="0"/>
                <a:cs typeface="Arial" panose="020B0604020202020204" pitchFamily="34" charset="0"/>
              </a:rPr>
              <a:t>channels from kHz to MHz</a:t>
            </a:r>
            <a:endParaRPr lang="en-US" sz="105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>
              <a:lnSpc>
                <a:spcPct val="125000"/>
              </a:lnSpc>
              <a:buFont typeface="Arial" panose="020B0604020202020204" pitchFamily="34" charset="0"/>
              <a:buChar char="•"/>
            </a:pPr>
            <a:r>
              <a:rPr lang="en-US" sz="1050" dirty="0">
                <a:latin typeface="Arial" panose="020B0604020202020204" pitchFamily="34" charset="0"/>
                <a:cs typeface="Arial" panose="020B0604020202020204" pitchFamily="34" charset="0"/>
              </a:rPr>
              <a:t>Analog, digital, counter, serial bus signals</a:t>
            </a:r>
          </a:p>
          <a:p>
            <a:pPr marL="171450" indent="-171450">
              <a:lnSpc>
                <a:spcPct val="125000"/>
              </a:lnSpc>
              <a:buFont typeface="Arial" panose="020B0604020202020204" pitchFamily="34" charset="0"/>
              <a:buChar char="•"/>
            </a:pPr>
            <a:r>
              <a:rPr lang="en-US" sz="1050" dirty="0">
                <a:latin typeface="Arial" panose="020B0604020202020204" pitchFamily="34" charset="0"/>
                <a:cs typeface="Arial" panose="020B0604020202020204" pitchFamily="34" charset="0"/>
              </a:rPr>
              <a:t>Real-Time pre-analysis, intelligent acquisitions</a:t>
            </a:r>
          </a:p>
          <a:p>
            <a:pPr marL="171450" indent="-171450">
              <a:lnSpc>
                <a:spcPct val="125000"/>
              </a:lnSpc>
              <a:buFont typeface="Arial" panose="020B0604020202020204" pitchFamily="34" charset="0"/>
              <a:buChar char="•"/>
            </a:pPr>
            <a:r>
              <a:rPr lang="en-US" sz="1050" dirty="0" err="1">
                <a:latin typeface="Arial" panose="020B0604020202020204" pitchFamily="34" charset="0"/>
                <a:cs typeface="Arial" panose="020B0604020202020204" pitchFamily="34" charset="0"/>
              </a:rPr>
              <a:t>Matlab</a:t>
            </a:r>
            <a:r>
              <a:rPr lang="en-US" sz="1050" baseline="30000" dirty="0">
                <a:latin typeface="Arial" panose="020B0604020202020204" pitchFamily="34" charset="0"/>
                <a:cs typeface="Arial" panose="020B0604020202020204" pitchFamily="34" charset="0"/>
              </a:rPr>
              <a:t>®</a:t>
            </a:r>
            <a:r>
              <a:rPr lang="en-US" sz="1050" dirty="0">
                <a:latin typeface="Arial" panose="020B0604020202020204" pitchFamily="34" charset="0"/>
                <a:cs typeface="Arial" panose="020B0604020202020204" pitchFamily="34" charset="0"/>
              </a:rPr>
              <a:t> based analysis and visualization</a:t>
            </a:r>
          </a:p>
          <a:p>
            <a:pPr marL="171450" indent="-171450">
              <a:lnSpc>
                <a:spcPct val="125000"/>
              </a:lnSpc>
              <a:buFont typeface="Arial" panose="020B0604020202020204" pitchFamily="34" charset="0"/>
              <a:buChar char="•"/>
            </a:pPr>
            <a:r>
              <a:rPr lang="en-US" sz="1050" dirty="0">
                <a:latin typeface="Arial" panose="020B0604020202020204" pitchFamily="34" charset="0"/>
                <a:cs typeface="Arial" panose="020B0604020202020204" pitchFamily="34" charset="0"/>
              </a:rPr>
              <a:t>Complex triggers, data reduction</a:t>
            </a:r>
          </a:p>
          <a:p>
            <a:pPr>
              <a:lnSpc>
                <a:spcPct val="125000"/>
              </a:lnSpc>
            </a:pPr>
            <a:endParaRPr lang="en-US" sz="1050" b="1" dirty="0" smtClean="0">
              <a:solidFill>
                <a:srgbClr val="008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25000"/>
              </a:lnSpc>
            </a:pPr>
            <a:endParaRPr lang="en-US" sz="10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Rechteck 13"/>
          <p:cNvSpPr/>
          <p:nvPr/>
        </p:nvSpPr>
        <p:spPr>
          <a:xfrm>
            <a:off x="4005259" y="4350745"/>
            <a:ext cx="3788626" cy="37081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5000"/>
              </a:lnSpc>
            </a:pPr>
            <a:r>
              <a:rPr lang="en-US" sz="1050" b="1" dirty="0" smtClean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Application </a:t>
            </a:r>
            <a:r>
              <a:rPr lang="en-US" sz="1050" b="1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Fields</a:t>
            </a:r>
          </a:p>
          <a:p>
            <a:pPr marL="171450" indent="-171450">
              <a:lnSpc>
                <a:spcPct val="125000"/>
              </a:lnSpc>
              <a:buFont typeface="Arial" panose="020B0604020202020204" pitchFamily="34" charset="0"/>
              <a:buChar char="•"/>
            </a:pPr>
            <a:r>
              <a:rPr lang="en-US" sz="1050" dirty="0">
                <a:latin typeface="Arial" panose="020B0604020202020204" pitchFamily="34" charset="0"/>
                <a:cs typeface="Arial" panose="020B0604020202020204" pitchFamily="34" charset="0"/>
              </a:rPr>
              <a:t>Test stand control and data acquisition</a:t>
            </a:r>
          </a:p>
          <a:p>
            <a:pPr marL="171450" indent="-171450">
              <a:lnSpc>
                <a:spcPct val="125000"/>
              </a:lnSpc>
              <a:buFont typeface="Arial" panose="020B0604020202020204" pitchFamily="34" charset="0"/>
              <a:buChar char="•"/>
            </a:pPr>
            <a:r>
              <a:rPr lang="en-US" sz="1050" dirty="0">
                <a:latin typeface="Arial" panose="020B0604020202020204" pitchFamily="34" charset="0"/>
                <a:cs typeface="Arial" panose="020B0604020202020204" pitchFamily="34" charset="0"/>
              </a:rPr>
              <a:t>Customized machine automation</a:t>
            </a:r>
          </a:p>
          <a:p>
            <a:pPr marL="171450" indent="-171450">
              <a:lnSpc>
                <a:spcPct val="125000"/>
              </a:lnSpc>
              <a:buFont typeface="Arial" panose="020B0604020202020204" pitchFamily="34" charset="0"/>
              <a:buChar char="•"/>
            </a:pPr>
            <a:r>
              <a:rPr lang="en-US" sz="1050" dirty="0">
                <a:latin typeface="Arial" panose="020B0604020202020204" pitchFamily="34" charset="0"/>
                <a:cs typeface="Arial" panose="020B0604020202020204" pitchFamily="34" charset="0"/>
              </a:rPr>
              <a:t>Dynamic component testing</a:t>
            </a:r>
          </a:p>
          <a:p>
            <a:pPr marL="171450" indent="-171450">
              <a:lnSpc>
                <a:spcPct val="125000"/>
              </a:lnSpc>
              <a:buFont typeface="Arial" panose="020B0604020202020204" pitchFamily="34" charset="0"/>
              <a:buChar char="•"/>
            </a:pPr>
            <a:r>
              <a:rPr lang="en-US" sz="1050" dirty="0">
                <a:latin typeface="Arial" panose="020B0604020202020204" pitchFamily="34" charset="0"/>
                <a:cs typeface="Arial" panose="020B0604020202020204" pitchFamily="34" charset="0"/>
              </a:rPr>
              <a:t>End-of-Line (EOL) testing</a:t>
            </a:r>
          </a:p>
          <a:p>
            <a:pPr marL="171450" indent="-171450">
              <a:lnSpc>
                <a:spcPct val="125000"/>
              </a:lnSpc>
              <a:buFont typeface="Arial" panose="020B0604020202020204" pitchFamily="34" charset="0"/>
              <a:buChar char="•"/>
            </a:pPr>
            <a:r>
              <a:rPr lang="en-US" sz="1050" dirty="0">
                <a:latin typeface="Arial" panose="020B0604020202020204" pitchFamily="34" charset="0"/>
                <a:cs typeface="Arial" panose="020B0604020202020204" pitchFamily="34" charset="0"/>
              </a:rPr>
              <a:t>Hardware-in-the-Loop (</a:t>
            </a:r>
            <a:r>
              <a:rPr lang="en-US" sz="1050">
                <a:latin typeface="Arial" panose="020B0604020202020204" pitchFamily="34" charset="0"/>
                <a:cs typeface="Arial" panose="020B0604020202020204" pitchFamily="34" charset="0"/>
              </a:rPr>
              <a:t>HIL</a:t>
            </a:r>
            <a:r>
              <a:rPr lang="en-US" sz="105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en-US" sz="105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>
              <a:lnSpc>
                <a:spcPct val="125000"/>
              </a:lnSpc>
              <a:buFont typeface="Arial" panose="020B0604020202020204" pitchFamily="34" charset="0"/>
              <a:buChar char="•"/>
            </a:pPr>
            <a:r>
              <a:rPr lang="en-US" sz="1050" dirty="0">
                <a:latin typeface="Arial" panose="020B0604020202020204" pitchFamily="34" charset="0"/>
                <a:cs typeface="Arial" panose="020B0604020202020204" pitchFamily="34" charset="0"/>
              </a:rPr>
              <a:t>Rest-bus simulation</a:t>
            </a:r>
          </a:p>
          <a:p>
            <a:pPr marL="171450" indent="-171450">
              <a:lnSpc>
                <a:spcPct val="125000"/>
              </a:lnSpc>
              <a:buFont typeface="Arial" panose="020B0604020202020204" pitchFamily="34" charset="0"/>
              <a:buChar char="•"/>
            </a:pPr>
            <a:r>
              <a:rPr lang="en-US" sz="1050" dirty="0">
                <a:latin typeface="Arial" panose="020B0604020202020204" pitchFamily="34" charset="0"/>
                <a:cs typeface="Arial" panose="020B0604020202020204" pitchFamily="34" charset="0"/>
              </a:rPr>
              <a:t>Fast machine control applications</a:t>
            </a:r>
          </a:p>
          <a:p>
            <a:pPr marL="171450" indent="-171450">
              <a:lnSpc>
                <a:spcPct val="125000"/>
              </a:lnSpc>
              <a:buFont typeface="Arial" panose="020B0604020202020204" pitchFamily="34" charset="0"/>
              <a:buChar char="•"/>
            </a:pPr>
            <a:r>
              <a:rPr lang="en-US" sz="1050">
                <a:latin typeface="Arial" panose="020B0604020202020204" pitchFamily="34" charset="0"/>
                <a:cs typeface="Arial" panose="020B0604020202020204" pitchFamily="34" charset="0"/>
              </a:rPr>
              <a:t>Experiment </a:t>
            </a:r>
            <a:r>
              <a:rPr lang="en-US" sz="1050" smtClean="0">
                <a:latin typeface="Arial" panose="020B0604020202020204" pitchFamily="34" charset="0"/>
                <a:cs typeface="Arial" panose="020B0604020202020204" pitchFamily="34" charset="0"/>
              </a:rPr>
              <a:t>control  </a:t>
            </a:r>
            <a:r>
              <a:rPr lang="en-US" sz="1050" dirty="0">
                <a:latin typeface="Arial" panose="020B0604020202020204" pitchFamily="34" charset="0"/>
                <a:cs typeface="Arial" panose="020B0604020202020204" pitchFamily="34" charset="0"/>
              </a:rPr>
              <a:t>(Physic world)</a:t>
            </a:r>
          </a:p>
          <a:p>
            <a:pPr marL="171450" indent="-171450">
              <a:lnSpc>
                <a:spcPct val="125000"/>
              </a:lnSpc>
              <a:buFont typeface="Arial" panose="020B0604020202020204" pitchFamily="34" charset="0"/>
              <a:buChar char="•"/>
            </a:pPr>
            <a:endParaRPr lang="en-US" sz="105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>
              <a:lnSpc>
                <a:spcPct val="125000"/>
              </a:lnSpc>
              <a:buFont typeface="Arial" panose="020B0604020202020204" pitchFamily="34" charset="0"/>
              <a:buChar char="•"/>
            </a:pPr>
            <a:r>
              <a:rPr lang="en-US" sz="1050" dirty="0">
                <a:latin typeface="Arial" panose="020B0604020202020204" pitchFamily="34" charset="0"/>
                <a:cs typeface="Arial" panose="020B0604020202020204" pitchFamily="34" charset="0"/>
              </a:rPr>
              <a:t>Automotive, Aerospace</a:t>
            </a:r>
          </a:p>
          <a:p>
            <a:pPr marL="171450" indent="-171450">
              <a:lnSpc>
                <a:spcPct val="125000"/>
              </a:lnSpc>
              <a:buFont typeface="Arial" panose="020B0604020202020204" pitchFamily="34" charset="0"/>
              <a:buChar char="•"/>
            </a:pPr>
            <a:r>
              <a:rPr lang="en-US" sz="1050" dirty="0">
                <a:latin typeface="Arial" panose="020B0604020202020204" pitchFamily="34" charset="0"/>
                <a:cs typeface="Arial" panose="020B0604020202020204" pitchFamily="34" charset="0"/>
              </a:rPr>
              <a:t>Green Energy and </a:t>
            </a:r>
            <a:r>
              <a:rPr lang="en-US" sz="1050" dirty="0" smtClean="0">
                <a:latin typeface="Arial" panose="020B0604020202020204" pitchFamily="34" charset="0"/>
                <a:cs typeface="Arial" panose="020B0604020202020204" pitchFamily="34" charset="0"/>
              </a:rPr>
              <a:t>White </a:t>
            </a:r>
            <a:r>
              <a:rPr lang="en-US" sz="1050" dirty="0">
                <a:latin typeface="Arial" panose="020B0604020202020204" pitchFamily="34" charset="0"/>
                <a:cs typeface="Arial" panose="020B0604020202020204" pitchFamily="34" charset="0"/>
              </a:rPr>
              <a:t>goods</a:t>
            </a:r>
          </a:p>
          <a:p>
            <a:pPr marL="171450" indent="-171450">
              <a:lnSpc>
                <a:spcPct val="125000"/>
              </a:lnSpc>
              <a:buFont typeface="Arial" panose="020B0604020202020204" pitchFamily="34" charset="0"/>
              <a:buChar char="•"/>
            </a:pPr>
            <a:r>
              <a:rPr lang="en-US" sz="1050" dirty="0">
                <a:latin typeface="Arial" panose="020B0604020202020204" pitchFamily="34" charset="0"/>
                <a:cs typeface="Arial" panose="020B0604020202020204" pitchFamily="34" charset="0"/>
              </a:rPr>
              <a:t>Scientific Physics Experiments</a:t>
            </a:r>
          </a:p>
          <a:p>
            <a:pPr marL="171450" indent="-171450">
              <a:lnSpc>
                <a:spcPct val="125000"/>
              </a:lnSpc>
              <a:buFont typeface="Arial" panose="020B0604020202020204" pitchFamily="34" charset="0"/>
              <a:buChar char="•"/>
            </a:pPr>
            <a:r>
              <a:rPr lang="en-US" sz="1050" dirty="0">
                <a:latin typeface="Arial" panose="020B0604020202020204" pitchFamily="34" charset="0"/>
                <a:cs typeface="Arial" panose="020B0604020202020204" pitchFamily="34" charset="0"/>
              </a:rPr>
              <a:t>Research applications and Prototype development</a:t>
            </a:r>
          </a:p>
          <a:p>
            <a:pPr>
              <a:lnSpc>
                <a:spcPct val="125000"/>
              </a:lnSpc>
            </a:pPr>
            <a:endParaRPr lang="en-US" sz="105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25000"/>
              </a:lnSpc>
            </a:pPr>
            <a:endParaRPr lang="en-US" sz="1050" b="1" dirty="0">
              <a:solidFill>
                <a:srgbClr val="008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25000"/>
              </a:lnSpc>
            </a:pPr>
            <a:endParaRPr lang="en-US" sz="105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25000"/>
              </a:lnSpc>
            </a:pPr>
            <a:endParaRPr lang="en-US" sz="10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263" y="7803549"/>
            <a:ext cx="4086719" cy="21206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Grafik 1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6180" y="9812580"/>
            <a:ext cx="586114" cy="620591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5048176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eck 4"/>
          <p:cNvSpPr/>
          <p:nvPr/>
        </p:nvSpPr>
        <p:spPr>
          <a:xfrm>
            <a:off x="1602539" y="848021"/>
            <a:ext cx="5969711" cy="40011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r"/>
            <a:r>
              <a:rPr lang="en-US" sz="2000" b="1" i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Real-Time Models in Simulink</a:t>
            </a:r>
            <a:r>
              <a:rPr lang="en-US" sz="2000" b="1" i="1" baseline="30000" dirty="0" smtClean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®</a:t>
            </a:r>
            <a:endParaRPr lang="en-US" sz="2000" b="1" i="1" baseline="30000" dirty="0">
              <a:solidFill>
                <a:schemeClr val="accent6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Rechteck 16"/>
          <p:cNvSpPr/>
          <p:nvPr/>
        </p:nvSpPr>
        <p:spPr>
          <a:xfrm>
            <a:off x="4811708" y="3835425"/>
            <a:ext cx="2963867" cy="55259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5000"/>
              </a:lnSpc>
            </a:pPr>
            <a:r>
              <a:rPr lang="en-US" sz="1050" b="1" i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Fast</a:t>
            </a:r>
            <a:r>
              <a:rPr lang="en-US" sz="1050" b="1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50" b="1" i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</a:t>
            </a:r>
            <a:r>
              <a:rPr lang="en-US" sz="1050" b="1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50" b="1" i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deterministic</a:t>
            </a:r>
            <a:r>
              <a:rPr lang="en-US" sz="1050" b="1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50" b="1" i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Real-Time</a:t>
            </a:r>
            <a:r>
              <a:rPr lang="en-US" sz="1050" b="1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171450" indent="-171450">
              <a:lnSpc>
                <a:spcPct val="125000"/>
              </a:lnSpc>
              <a:buFont typeface="Arial" panose="020B0604020202020204" pitchFamily="34" charset="0"/>
              <a:buChar char="•"/>
            </a:pPr>
            <a:r>
              <a:rPr lang="en-US" sz="1050" dirty="0">
                <a:latin typeface="Arial" panose="020B0604020202020204" pitchFamily="34" charset="0"/>
                <a:cs typeface="Arial" panose="020B0604020202020204" pitchFamily="34" charset="0"/>
              </a:rPr>
              <a:t>Complex models </a:t>
            </a:r>
            <a:r>
              <a:rPr lang="en-US" sz="1050" dirty="0" smtClean="0">
                <a:latin typeface="Arial" panose="020B0604020202020204" pitchFamily="34" charset="0"/>
                <a:cs typeface="Arial" panose="020B0604020202020204" pitchFamily="34" charset="0"/>
              </a:rPr>
              <a:t>running</a:t>
            </a:r>
          </a:p>
          <a:p>
            <a:pPr marL="171450" indent="-171450">
              <a:lnSpc>
                <a:spcPct val="125000"/>
              </a:lnSpc>
              <a:buFont typeface="Arial" panose="020B0604020202020204" pitchFamily="34" charset="0"/>
              <a:buChar char="•"/>
            </a:pPr>
            <a:r>
              <a:rPr lang="en-US" sz="1050" dirty="0" smtClean="0">
                <a:latin typeface="Arial" panose="020B0604020202020204" pitchFamily="34" charset="0"/>
                <a:cs typeface="Arial" panose="020B0604020202020204" pitchFamily="34" charset="0"/>
              </a:rPr>
              <a:t>From kHz, hundreds </a:t>
            </a:r>
            <a:r>
              <a:rPr lang="en-US" sz="1050" smtClean="0">
                <a:latin typeface="Arial" panose="020B0604020202020204" pitchFamily="34" charset="0"/>
                <a:cs typeface="Arial" panose="020B0604020202020204" pitchFamily="34" charset="0"/>
              </a:rPr>
              <a:t>of </a:t>
            </a:r>
            <a:r>
              <a:rPr lang="en-US" sz="1050" smtClean="0">
                <a:latin typeface="Arial" panose="020B0604020202020204" pitchFamily="34" charset="0"/>
                <a:cs typeface="Arial" panose="020B0604020202020204" pitchFamily="34" charset="0"/>
              </a:rPr>
              <a:t>kHz </a:t>
            </a:r>
            <a:r>
              <a:rPr lang="en-US" sz="1050" dirty="0" smtClean="0">
                <a:latin typeface="Arial" panose="020B0604020202020204" pitchFamily="34" charset="0"/>
                <a:cs typeface="Arial" panose="020B0604020202020204" pitchFamily="34" charset="0"/>
              </a:rPr>
              <a:t>to </a:t>
            </a:r>
            <a:r>
              <a:rPr lang="en-US" sz="1050" dirty="0">
                <a:latin typeface="Arial" panose="020B0604020202020204" pitchFamily="34" charset="0"/>
                <a:cs typeface="Arial" panose="020B0604020202020204" pitchFamily="34" charset="0"/>
              </a:rPr>
              <a:t>MHz</a:t>
            </a:r>
          </a:p>
          <a:p>
            <a:pPr marL="171450" indent="-171450">
              <a:lnSpc>
                <a:spcPct val="125000"/>
              </a:lnSpc>
              <a:buFont typeface="Arial" panose="020B0604020202020204" pitchFamily="34" charset="0"/>
              <a:buChar char="•"/>
            </a:pPr>
            <a:r>
              <a:rPr lang="en-US" sz="1050" dirty="0" smtClean="0">
                <a:latin typeface="Arial" panose="020B0604020202020204" pitchFamily="34" charset="0"/>
                <a:cs typeface="Arial" panose="020B0604020202020204" pitchFamily="34" charset="0"/>
              </a:rPr>
              <a:t>Accurate and deterministic timing</a:t>
            </a:r>
          </a:p>
          <a:p>
            <a:pPr marL="171450" indent="-171450">
              <a:lnSpc>
                <a:spcPct val="125000"/>
              </a:lnSpc>
              <a:buFont typeface="Arial" panose="020B0604020202020204" pitchFamily="34" charset="0"/>
              <a:buChar char="•"/>
            </a:pPr>
            <a:r>
              <a:rPr lang="en-US" sz="1050" dirty="0">
                <a:latin typeface="Arial" panose="020B0604020202020204" pitchFamily="34" charset="0"/>
                <a:cs typeface="Arial" panose="020B0604020202020204" pitchFamily="34" charset="0"/>
              </a:rPr>
              <a:t>‘µs’ cycle </a:t>
            </a:r>
            <a:r>
              <a:rPr lang="en-US" sz="1050" dirty="0" smtClean="0">
                <a:latin typeface="Arial" panose="020B0604020202020204" pitchFamily="34" charset="0"/>
                <a:cs typeface="Arial" panose="020B0604020202020204" pitchFamily="34" charset="0"/>
              </a:rPr>
              <a:t>times with ‘</a:t>
            </a:r>
            <a:r>
              <a:rPr lang="en-US" sz="1050" dirty="0">
                <a:latin typeface="Arial" panose="020B0604020202020204" pitchFamily="34" charset="0"/>
                <a:cs typeface="Arial" panose="020B0604020202020204" pitchFamily="34" charset="0"/>
              </a:rPr>
              <a:t>ns’ </a:t>
            </a:r>
            <a:r>
              <a:rPr lang="en-US" sz="1050" dirty="0" smtClean="0">
                <a:latin typeface="Arial" panose="020B0604020202020204" pitchFamily="34" charset="0"/>
                <a:cs typeface="Arial" panose="020B0604020202020204" pitchFamily="34" charset="0"/>
              </a:rPr>
              <a:t>timing precision</a:t>
            </a:r>
            <a:endParaRPr lang="en-US" sz="105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>
              <a:lnSpc>
                <a:spcPct val="125000"/>
              </a:lnSpc>
              <a:buFont typeface="Arial" panose="020B0604020202020204" pitchFamily="34" charset="0"/>
              <a:buChar char="•"/>
            </a:pPr>
            <a:r>
              <a:rPr lang="en-US" sz="1050" dirty="0" smtClean="0">
                <a:latin typeface="Arial" panose="020B0604020202020204" pitchFamily="34" charset="0"/>
                <a:cs typeface="Arial" panose="020B0604020202020204" pitchFamily="34" charset="0"/>
              </a:rPr>
              <a:t>Some seconds for code </a:t>
            </a:r>
            <a:r>
              <a:rPr lang="en-US" sz="1050" dirty="0">
                <a:latin typeface="Arial" panose="020B0604020202020204" pitchFamily="34" charset="0"/>
                <a:cs typeface="Arial" panose="020B0604020202020204" pitchFamily="34" charset="0"/>
              </a:rPr>
              <a:t>compilation only</a:t>
            </a:r>
          </a:p>
          <a:p>
            <a:pPr marL="685800" indent="-685800">
              <a:lnSpc>
                <a:spcPct val="125000"/>
              </a:lnSpc>
              <a:buFont typeface="Arial" panose="020B0604020202020204" pitchFamily="34" charset="0"/>
              <a:buChar char="•"/>
            </a:pPr>
            <a:endParaRPr lang="en-US" sz="105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25000"/>
              </a:lnSpc>
            </a:pPr>
            <a:r>
              <a:rPr lang="en-US" sz="1050" b="1" i="1" dirty="0" err="1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ADwin</a:t>
            </a:r>
            <a:r>
              <a:rPr lang="en-US" sz="1050" b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Systems</a:t>
            </a:r>
          </a:p>
          <a:p>
            <a:pPr marL="171450" indent="-171450">
              <a:lnSpc>
                <a:spcPct val="125000"/>
              </a:lnSpc>
              <a:buFont typeface="Arial" panose="020B0604020202020204" pitchFamily="34" charset="0"/>
              <a:buChar char="•"/>
            </a:pPr>
            <a:r>
              <a:rPr lang="en-US" sz="1050" b="1" i="1" dirty="0" err="1">
                <a:latin typeface="Arial" panose="020B0604020202020204" pitchFamily="34" charset="0"/>
                <a:cs typeface="Arial" panose="020B0604020202020204" pitchFamily="34" charset="0"/>
              </a:rPr>
              <a:t>ADwin</a:t>
            </a:r>
            <a:r>
              <a:rPr lang="en-US" sz="1050" b="1" i="1" dirty="0">
                <a:latin typeface="Arial" panose="020B0604020202020204" pitchFamily="34" charset="0"/>
                <a:cs typeface="Arial" panose="020B0604020202020204" pitchFamily="34" charset="0"/>
              </a:rPr>
              <a:t>-Pro-II  </a:t>
            </a:r>
            <a:r>
              <a:rPr lang="en-US" sz="1050">
                <a:latin typeface="Arial" panose="020B0604020202020204" pitchFamily="34" charset="0"/>
                <a:cs typeface="Arial" panose="020B0604020202020204" pitchFamily="34" charset="0"/>
              </a:rPr>
              <a:t>and </a:t>
            </a:r>
            <a:r>
              <a:rPr lang="en-US" sz="1050" b="1" i="1">
                <a:latin typeface="Arial" panose="020B0604020202020204" pitchFamily="34" charset="0"/>
                <a:cs typeface="Arial" panose="020B0604020202020204" pitchFamily="34" charset="0"/>
              </a:rPr>
              <a:t>ADwin-X-A20</a:t>
            </a:r>
            <a:endParaRPr lang="en-US" sz="1050" b="1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>
              <a:lnSpc>
                <a:spcPct val="125000"/>
              </a:lnSpc>
              <a:buFont typeface="Arial" panose="020B0604020202020204" pitchFamily="34" charset="0"/>
              <a:buChar char="•"/>
            </a:pPr>
            <a:r>
              <a:rPr lang="en-US" sz="1050" dirty="0">
                <a:latin typeface="Arial" panose="020B0604020202020204" pitchFamily="34" charset="0"/>
                <a:cs typeface="Arial" panose="020B0604020202020204" pitchFamily="34" charset="0"/>
              </a:rPr>
              <a:t>Local Real-Time CPU</a:t>
            </a:r>
          </a:p>
          <a:p>
            <a:pPr marL="171450" indent="-171450">
              <a:lnSpc>
                <a:spcPct val="125000"/>
              </a:lnSpc>
              <a:buFont typeface="Arial" panose="020B0604020202020204" pitchFamily="34" charset="0"/>
              <a:buChar char="•"/>
            </a:pPr>
            <a:r>
              <a:rPr lang="en-US" sz="1050" dirty="0">
                <a:latin typeface="Arial" panose="020B0604020202020204" pitchFamily="34" charset="0"/>
                <a:cs typeface="Arial" panose="020B0604020202020204" pitchFamily="34" charset="0"/>
              </a:rPr>
              <a:t>Analog-I/O, </a:t>
            </a:r>
            <a:r>
              <a:rPr lang="en-US" sz="1050" dirty="0" smtClean="0">
                <a:latin typeface="Arial" panose="020B0604020202020204" pitchFamily="34" charset="0"/>
                <a:cs typeface="Arial" panose="020B0604020202020204" pitchFamily="34" charset="0"/>
              </a:rPr>
              <a:t>digital-I/O</a:t>
            </a:r>
          </a:p>
          <a:p>
            <a:pPr marL="171450" indent="-171450">
              <a:lnSpc>
                <a:spcPct val="125000"/>
              </a:lnSpc>
              <a:buFont typeface="Arial" panose="020B0604020202020204" pitchFamily="34" charset="0"/>
              <a:buChar char="•"/>
            </a:pPr>
            <a:r>
              <a:rPr lang="en-US" sz="1050" dirty="0" smtClean="0">
                <a:latin typeface="Arial" panose="020B0604020202020204" pitchFamily="34" charset="0"/>
                <a:cs typeface="Arial" panose="020B0604020202020204" pitchFamily="34" charset="0"/>
              </a:rPr>
              <a:t>Counter</a:t>
            </a:r>
            <a:r>
              <a:rPr lang="en-US" sz="105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050" dirty="0" smtClean="0">
                <a:latin typeface="Arial" panose="020B0604020202020204" pitchFamily="34" charset="0"/>
                <a:cs typeface="Arial" panose="020B0604020202020204" pitchFamily="34" charset="0"/>
              </a:rPr>
              <a:t>incremental encoder </a:t>
            </a:r>
            <a:endParaRPr lang="en-US" sz="105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>
              <a:lnSpc>
                <a:spcPct val="125000"/>
              </a:lnSpc>
              <a:buFont typeface="Arial" panose="020B0604020202020204" pitchFamily="34" charset="0"/>
              <a:buChar char="•"/>
            </a:pPr>
            <a:r>
              <a:rPr lang="en-US" sz="1050" dirty="0" smtClean="0">
                <a:latin typeface="Arial" panose="020B0604020202020204" pitchFamily="34" charset="0"/>
                <a:cs typeface="Arial" panose="020B0604020202020204" pitchFamily="34" charset="0"/>
              </a:rPr>
              <a:t>CAN</a:t>
            </a:r>
            <a:r>
              <a:rPr lang="en-US" sz="1050" baseline="30000" dirty="0">
                <a:latin typeface="Arial" panose="020B0604020202020204" pitchFamily="34" charset="0"/>
                <a:cs typeface="Arial" panose="020B0604020202020204" pitchFamily="34" charset="0"/>
              </a:rPr>
              <a:t>®</a:t>
            </a:r>
            <a:r>
              <a:rPr lang="en-US" sz="1050" dirty="0" smtClean="0">
                <a:latin typeface="Arial" panose="020B0604020202020204" pitchFamily="34" charset="0"/>
                <a:cs typeface="Arial" panose="020B0604020202020204" pitchFamily="34" charset="0"/>
              </a:rPr>
              <a:t>, CAN-FD</a:t>
            </a:r>
            <a:r>
              <a:rPr lang="en-US" sz="1050" baseline="30000" dirty="0">
                <a:latin typeface="Arial" panose="020B0604020202020204" pitchFamily="34" charset="0"/>
                <a:cs typeface="Arial" panose="020B0604020202020204" pitchFamily="34" charset="0"/>
              </a:rPr>
              <a:t>®</a:t>
            </a:r>
            <a:r>
              <a:rPr lang="en-US" sz="1050" dirty="0" smtClean="0">
                <a:latin typeface="Arial" panose="020B0604020202020204" pitchFamily="34" charset="0"/>
                <a:cs typeface="Arial" panose="020B0604020202020204" pitchFamily="34" charset="0"/>
              </a:rPr>
              <a:t>, SENT</a:t>
            </a:r>
            <a:r>
              <a:rPr lang="en-US" sz="1050" baseline="30000" dirty="0">
                <a:latin typeface="Arial" panose="020B0604020202020204" pitchFamily="34" charset="0"/>
                <a:cs typeface="Arial" panose="020B0604020202020204" pitchFamily="34" charset="0"/>
              </a:rPr>
              <a:t>®</a:t>
            </a:r>
            <a:r>
              <a:rPr lang="en-US" sz="1050" dirty="0" smtClean="0">
                <a:latin typeface="Arial" panose="020B0604020202020204" pitchFamily="34" charset="0"/>
                <a:cs typeface="Arial" panose="020B0604020202020204" pitchFamily="34" charset="0"/>
              </a:rPr>
              <a:t>, LIN</a:t>
            </a:r>
            <a:r>
              <a:rPr lang="en-US" sz="1050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®</a:t>
            </a:r>
            <a:r>
              <a:rPr lang="en-US" sz="105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050" dirty="0">
                <a:latin typeface="Arial" panose="020B0604020202020204" pitchFamily="34" charset="0"/>
                <a:cs typeface="Arial" panose="020B0604020202020204" pitchFamily="34" charset="0"/>
              </a:rPr>
              <a:t>etc.</a:t>
            </a:r>
          </a:p>
          <a:p>
            <a:pPr marL="171450" indent="-171450">
              <a:lnSpc>
                <a:spcPct val="125000"/>
              </a:lnSpc>
              <a:buFont typeface="Arial" panose="020B0604020202020204" pitchFamily="34" charset="0"/>
              <a:buChar char="•"/>
            </a:pPr>
            <a:r>
              <a:rPr lang="en-US" sz="1050" dirty="0" smtClean="0">
                <a:latin typeface="Arial" panose="020B0604020202020204" pitchFamily="34" charset="0"/>
                <a:cs typeface="Arial" panose="020B0604020202020204" pitchFamily="34" charset="0"/>
              </a:rPr>
              <a:t>PROFIBUS</a:t>
            </a:r>
            <a:r>
              <a:rPr lang="en-US" sz="1050" baseline="30000" dirty="0">
                <a:latin typeface="Arial" panose="020B0604020202020204" pitchFamily="34" charset="0"/>
                <a:cs typeface="Arial" panose="020B0604020202020204" pitchFamily="34" charset="0"/>
              </a:rPr>
              <a:t>®</a:t>
            </a:r>
            <a:r>
              <a:rPr lang="en-US" sz="1050" dirty="0" smtClean="0">
                <a:latin typeface="Arial" panose="020B0604020202020204" pitchFamily="34" charset="0"/>
                <a:cs typeface="Arial" panose="020B0604020202020204" pitchFamily="34" charset="0"/>
              </a:rPr>
              <a:t>, PROFINET</a:t>
            </a:r>
            <a:r>
              <a:rPr lang="en-US" sz="1050" baseline="30000" dirty="0">
                <a:latin typeface="Arial" panose="020B0604020202020204" pitchFamily="34" charset="0"/>
                <a:cs typeface="Arial" panose="020B0604020202020204" pitchFamily="34" charset="0"/>
              </a:rPr>
              <a:t>®</a:t>
            </a:r>
            <a:endParaRPr lang="en-US" sz="105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>
              <a:lnSpc>
                <a:spcPct val="125000"/>
              </a:lnSpc>
              <a:buFont typeface="Arial" panose="020B0604020202020204" pitchFamily="34" charset="0"/>
              <a:buChar char="•"/>
            </a:pPr>
            <a:r>
              <a:rPr lang="en-US" sz="105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EtherCat</a:t>
            </a:r>
            <a:r>
              <a:rPr lang="en-US" sz="1050" baseline="30000" dirty="0">
                <a:latin typeface="Arial" panose="020B0604020202020204" pitchFamily="34" charset="0"/>
                <a:cs typeface="Arial" panose="020B0604020202020204" pitchFamily="34" charset="0"/>
              </a:rPr>
              <a:t>®</a:t>
            </a:r>
            <a:r>
              <a:rPr lang="en-US" sz="105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05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DeviceNet</a:t>
            </a:r>
            <a:r>
              <a:rPr lang="en-US" sz="1050" baseline="30000" dirty="0">
                <a:latin typeface="Arial" panose="020B0604020202020204" pitchFamily="34" charset="0"/>
                <a:cs typeface="Arial" panose="020B0604020202020204" pitchFamily="34" charset="0"/>
              </a:rPr>
              <a:t>®</a:t>
            </a:r>
            <a:r>
              <a:rPr lang="en-US" sz="1050" dirty="0" smtClean="0">
                <a:latin typeface="Arial" panose="020B0604020202020204" pitchFamily="34" charset="0"/>
                <a:cs typeface="Arial" panose="020B0604020202020204" pitchFamily="34" charset="0"/>
              </a:rPr>
              <a:t>, etc</a:t>
            </a:r>
            <a:r>
              <a:rPr lang="en-US" sz="105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171450" indent="-171450">
              <a:lnSpc>
                <a:spcPct val="125000"/>
              </a:lnSpc>
              <a:buFont typeface="Arial" panose="020B0604020202020204" pitchFamily="34" charset="0"/>
              <a:buChar char="•"/>
            </a:pPr>
            <a:r>
              <a:rPr lang="en-US" sz="1050" dirty="0">
                <a:latin typeface="Arial" panose="020B0604020202020204" pitchFamily="34" charset="0"/>
                <a:cs typeface="Arial" panose="020B0604020202020204" pitchFamily="34" charset="0"/>
              </a:rPr>
              <a:t>Standard </a:t>
            </a:r>
            <a:r>
              <a:rPr lang="en-US" sz="1050" b="1" i="1" dirty="0" err="1">
                <a:latin typeface="Arial" panose="020B0604020202020204" pitchFamily="34" charset="0"/>
                <a:cs typeface="Arial" panose="020B0604020202020204" pitchFamily="34" charset="0"/>
              </a:rPr>
              <a:t>ADwin</a:t>
            </a:r>
            <a:r>
              <a:rPr lang="en-US" sz="1050" dirty="0" smtClean="0">
                <a:latin typeface="Arial" panose="020B0604020202020204" pitchFamily="34" charset="0"/>
                <a:cs typeface="Arial" panose="020B0604020202020204" pitchFamily="34" charset="0"/>
              </a:rPr>
              <a:t> systems </a:t>
            </a:r>
          </a:p>
          <a:p>
            <a:pPr marL="171450" indent="-171450">
              <a:lnSpc>
                <a:spcPct val="125000"/>
              </a:lnSpc>
              <a:buFont typeface="Arial" panose="020B0604020202020204" pitchFamily="34" charset="0"/>
              <a:buChar char="•"/>
            </a:pPr>
            <a:r>
              <a:rPr lang="en-US" sz="1050" dirty="0" smtClean="0">
                <a:latin typeface="Arial" panose="020B0604020202020204" pitchFamily="34" charset="0"/>
                <a:cs typeface="Arial" panose="020B0604020202020204" pitchFamily="34" charset="0"/>
              </a:rPr>
              <a:t>Additional OEM </a:t>
            </a:r>
            <a:r>
              <a:rPr lang="en-US" sz="1050" dirty="0">
                <a:latin typeface="Arial" panose="020B0604020202020204" pitchFamily="34" charset="0"/>
                <a:cs typeface="Arial" panose="020B0604020202020204" pitchFamily="34" charset="0"/>
              </a:rPr>
              <a:t>customized systems</a:t>
            </a:r>
          </a:p>
          <a:p>
            <a:pPr>
              <a:lnSpc>
                <a:spcPct val="125000"/>
              </a:lnSpc>
            </a:pPr>
            <a:endParaRPr lang="en-US" sz="1050" b="1" dirty="0">
              <a:solidFill>
                <a:srgbClr val="008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25000"/>
              </a:lnSpc>
            </a:pPr>
            <a:r>
              <a:rPr lang="en-US" sz="1050" b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Driver tool </a:t>
            </a:r>
            <a:r>
              <a:rPr lang="en-US" sz="1050" b="1" dirty="0" smtClean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chain</a:t>
            </a:r>
          </a:p>
          <a:p>
            <a:pPr marL="171450" indent="-171450">
              <a:lnSpc>
                <a:spcPct val="125000"/>
              </a:lnSpc>
              <a:buFont typeface="Arial" panose="020B0604020202020204" pitchFamily="34" charset="0"/>
              <a:buChar char="•"/>
            </a:pPr>
            <a:r>
              <a:rPr lang="en-US" sz="105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Matlab</a:t>
            </a:r>
            <a:r>
              <a:rPr lang="en-US" sz="1050" baseline="30000" dirty="0">
                <a:latin typeface="Arial" panose="020B0604020202020204" pitchFamily="34" charset="0"/>
                <a:cs typeface="Arial" panose="020B0604020202020204" pitchFamily="34" charset="0"/>
              </a:rPr>
              <a:t>®</a:t>
            </a:r>
            <a:r>
              <a:rPr lang="en-US" sz="1050" dirty="0" smtClean="0">
                <a:latin typeface="Arial" panose="020B0604020202020204" pitchFamily="34" charset="0"/>
                <a:cs typeface="Arial" panose="020B0604020202020204" pitchFamily="34" charset="0"/>
              </a:rPr>
              <a:t> and PC programming languages and DAQ environments</a:t>
            </a:r>
          </a:p>
          <a:p>
            <a:pPr marL="171450" indent="-171450">
              <a:lnSpc>
                <a:spcPct val="125000"/>
              </a:lnSpc>
              <a:buFont typeface="Arial" panose="020B0604020202020204" pitchFamily="34" charset="0"/>
              <a:buChar char="•"/>
            </a:pPr>
            <a:r>
              <a:rPr lang="en-US" sz="1050" b="1" i="1" dirty="0" err="1">
                <a:latin typeface="Arial" panose="020B0604020202020204" pitchFamily="34" charset="0"/>
                <a:cs typeface="Arial" panose="020B0604020202020204" pitchFamily="34" charset="0"/>
              </a:rPr>
              <a:t>ADtools</a:t>
            </a:r>
            <a:r>
              <a:rPr lang="en-US" sz="105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050" b="1" i="1" smtClean="0">
                <a:latin typeface="Arial" panose="020B0604020202020204" pitchFamily="34" charset="0"/>
                <a:cs typeface="Arial" panose="020B0604020202020204" pitchFamily="34" charset="0"/>
              </a:rPr>
              <a:t>ADsimDesk</a:t>
            </a:r>
            <a:endParaRPr lang="en-US" sz="1050" b="1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>
              <a:lnSpc>
                <a:spcPct val="125000"/>
              </a:lnSpc>
              <a:buFont typeface="Arial" panose="020B0604020202020204" pitchFamily="34" charset="0"/>
              <a:buChar char="•"/>
            </a:pPr>
            <a:r>
              <a:rPr lang="en-US" sz="1050" dirty="0" smtClean="0">
                <a:latin typeface="Arial" panose="020B0604020202020204" pitchFamily="34" charset="0"/>
                <a:cs typeface="Arial" panose="020B0604020202020204" pitchFamily="34" charset="0"/>
              </a:rPr>
              <a:t>Data exchange between PC user interface and Real-Time model</a:t>
            </a:r>
          </a:p>
          <a:p>
            <a:pPr marL="171450" indent="-171450">
              <a:lnSpc>
                <a:spcPct val="125000"/>
              </a:lnSpc>
              <a:buFont typeface="Arial" panose="020B0604020202020204" pitchFamily="34" charset="0"/>
              <a:buChar char="•"/>
            </a:pPr>
            <a:r>
              <a:rPr lang="en-US" sz="1050" dirty="0" smtClean="0">
                <a:latin typeface="Arial" panose="020B0604020202020204" pitchFamily="34" charset="0"/>
                <a:cs typeface="Arial" panose="020B0604020202020204" pitchFamily="34" charset="0"/>
              </a:rPr>
              <a:t>Online </a:t>
            </a:r>
            <a:r>
              <a:rPr lang="en-US" sz="1050" dirty="0">
                <a:latin typeface="Arial" panose="020B0604020202020204" pitchFamily="34" charset="0"/>
                <a:cs typeface="Arial" panose="020B0604020202020204" pitchFamily="34" charset="0"/>
              </a:rPr>
              <a:t>tuning of </a:t>
            </a:r>
            <a:r>
              <a:rPr lang="en-US" sz="1050" dirty="0" smtClean="0">
                <a:latin typeface="Arial" panose="020B0604020202020204" pitchFamily="34" charset="0"/>
                <a:cs typeface="Arial" panose="020B0604020202020204" pitchFamily="34" charset="0"/>
              </a:rPr>
              <a:t>Simulink</a:t>
            </a:r>
            <a:r>
              <a:rPr lang="en-US" sz="1050" baseline="30000" dirty="0">
                <a:latin typeface="Arial" panose="020B0604020202020204" pitchFamily="34" charset="0"/>
                <a:cs typeface="Arial" panose="020B0604020202020204" pitchFamily="34" charset="0"/>
              </a:rPr>
              <a:t>®</a:t>
            </a:r>
            <a:r>
              <a:rPr lang="en-US" sz="1050" dirty="0" smtClean="0">
                <a:latin typeface="Arial" panose="020B0604020202020204" pitchFamily="34" charset="0"/>
                <a:cs typeface="Arial" panose="020B0604020202020204" pitchFamily="34" charset="0"/>
              </a:rPr>
              <a:t> blocks</a:t>
            </a:r>
            <a:endParaRPr lang="en-US" sz="105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>
              <a:lnSpc>
                <a:spcPct val="125000"/>
              </a:lnSpc>
              <a:buFont typeface="Arial" panose="020B0604020202020204" pitchFamily="34" charset="0"/>
              <a:buChar char="•"/>
            </a:pPr>
            <a:r>
              <a:rPr lang="en-US" sz="1050" dirty="0">
                <a:latin typeface="Arial" panose="020B0604020202020204" pitchFamily="34" charset="0"/>
                <a:cs typeface="Arial" panose="020B0604020202020204" pitchFamily="34" charset="0"/>
              </a:rPr>
              <a:t>Ethernet for PC communication</a:t>
            </a:r>
          </a:p>
          <a:p>
            <a:pPr marL="171450" indent="-171450">
              <a:lnSpc>
                <a:spcPct val="125000"/>
              </a:lnSpc>
              <a:buFont typeface="Arial" panose="020B0604020202020204" pitchFamily="34" charset="0"/>
              <a:buChar char="•"/>
            </a:pPr>
            <a:r>
              <a:rPr lang="en-US" sz="1050" dirty="0" smtClean="0">
                <a:latin typeface="Arial" panose="020B0604020202020204" pitchFamily="34" charset="0"/>
                <a:cs typeface="Arial" panose="020B0604020202020204" pitchFamily="34" charset="0"/>
              </a:rPr>
              <a:t>Windows</a:t>
            </a:r>
            <a:r>
              <a:rPr lang="en-US" sz="1050" baseline="30000" dirty="0">
                <a:latin typeface="Arial" panose="020B0604020202020204" pitchFamily="34" charset="0"/>
                <a:cs typeface="Arial" panose="020B0604020202020204" pitchFamily="34" charset="0"/>
              </a:rPr>
              <a:t>®</a:t>
            </a:r>
            <a:r>
              <a:rPr lang="en-US" sz="105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050" dirty="0">
                <a:latin typeface="Arial" panose="020B0604020202020204" pitchFamily="34" charset="0"/>
                <a:cs typeface="Arial" panose="020B0604020202020204" pitchFamily="34" charset="0"/>
              </a:rPr>
              <a:t>Linux, </a:t>
            </a:r>
            <a:r>
              <a:rPr lang="en-US" sz="1050" dirty="0" err="1">
                <a:latin typeface="Arial" panose="020B0604020202020204" pitchFamily="34" charset="0"/>
                <a:cs typeface="Arial" panose="020B0604020202020204" pitchFamily="34" charset="0"/>
              </a:rPr>
              <a:t>OSx</a:t>
            </a:r>
            <a:endParaRPr lang="en-US" sz="10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0" name="Grafik 1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8963" y="10202901"/>
            <a:ext cx="1436424" cy="430740"/>
          </a:xfrm>
          <a:prstGeom prst="rect">
            <a:avLst/>
          </a:prstGeom>
        </p:spPr>
      </p:pic>
      <p:pic>
        <p:nvPicPr>
          <p:cNvPr id="21" name="Grafik 2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42459" y="1880402"/>
            <a:ext cx="2902364" cy="1563175"/>
          </a:xfrm>
          <a:prstGeom prst="rect">
            <a:avLst/>
          </a:prstGeom>
        </p:spPr>
      </p:pic>
      <p:sp>
        <p:nvSpPr>
          <p:cNvPr id="18" name="Titel 1"/>
          <p:cNvSpPr txBox="1">
            <a:spLocks/>
          </p:cNvSpPr>
          <p:nvPr/>
        </p:nvSpPr>
        <p:spPr>
          <a:xfrm>
            <a:off x="-1" y="-2860"/>
            <a:ext cx="1602540" cy="1414271"/>
          </a:xfrm>
          <a:prstGeom prst="rect">
            <a:avLst/>
          </a:prstGeom>
          <a:solidFill>
            <a:srgbClr val="FFFF50"/>
          </a:solidFill>
        </p:spPr>
        <p:txBody>
          <a:bodyPr vert="horz" lIns="76370" tIns="38185" rIns="76370" bIns="38185" rtlCol="0" anchor="ctr">
            <a:normAutofit/>
          </a:bodyPr>
          <a:lstStyle>
            <a:lvl1pPr algn="l" defTabSz="96012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62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en-US" sz="5011" b="1" i="1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Titel 1"/>
          <p:cNvSpPr txBox="1">
            <a:spLocks/>
          </p:cNvSpPr>
          <p:nvPr/>
        </p:nvSpPr>
        <p:spPr>
          <a:xfrm>
            <a:off x="378559" y="405397"/>
            <a:ext cx="6021494" cy="720555"/>
          </a:xfrm>
          <a:prstGeom prst="rect">
            <a:avLst/>
          </a:prstGeom>
          <a:noFill/>
          <a:ln>
            <a:noFill/>
          </a:ln>
        </p:spPr>
        <p:txBody>
          <a:bodyPr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6000" b="1" i="1" dirty="0" err="1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ADwin</a:t>
            </a:r>
            <a:endParaRPr lang="en-US" sz="4000" b="1" i="1" dirty="0">
              <a:solidFill>
                <a:schemeClr val="accent6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Titel 1"/>
          <p:cNvSpPr txBox="1">
            <a:spLocks/>
          </p:cNvSpPr>
          <p:nvPr/>
        </p:nvSpPr>
        <p:spPr>
          <a:xfrm>
            <a:off x="0" y="1357156"/>
            <a:ext cx="7775575" cy="45719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vert="horz" lIns="76370" tIns="38185" rIns="76370" bIns="38185" rtlCol="0" anchor="ctr">
            <a:normAutofit fontScale="25000" lnSpcReduction="20000"/>
          </a:bodyPr>
          <a:lstStyle>
            <a:lvl1pPr algn="l" defTabSz="96012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62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en-US" sz="5011" b="1" i="1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Rechteck 25"/>
          <p:cNvSpPr/>
          <p:nvPr/>
        </p:nvSpPr>
        <p:spPr>
          <a:xfrm>
            <a:off x="490595" y="1642615"/>
            <a:ext cx="4161791" cy="58823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5000"/>
              </a:lnSpc>
              <a:spcAft>
                <a:spcPts val="600"/>
              </a:spcAft>
            </a:pPr>
            <a:r>
              <a:rPr lang="en-US" sz="1050" b="1" i="1" dirty="0" err="1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ADsim</a:t>
            </a:r>
            <a:r>
              <a:rPr lang="en-US" sz="1050" b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50" b="1" i="1" dirty="0" err="1" smtClean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Blockset</a:t>
            </a:r>
            <a:r>
              <a:rPr lang="en-US" sz="1050" b="1" dirty="0" smtClean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50" b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en-US" sz="1050" b="1" i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Simulink</a:t>
            </a:r>
            <a:r>
              <a:rPr lang="en-US" sz="1050" b="1" i="1" baseline="30000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®</a:t>
            </a:r>
            <a:r>
              <a:rPr lang="en-US" sz="1050" b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50" b="1" i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models</a:t>
            </a:r>
            <a:r>
              <a:rPr lang="en-US" sz="1050" b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50" b="1" i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</a:t>
            </a:r>
            <a:r>
              <a:rPr lang="en-US" sz="1050" b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50" b="1" i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fast</a:t>
            </a:r>
            <a:r>
              <a:rPr lang="en-US" sz="1050" b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50" b="1" i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Real-Time</a:t>
            </a:r>
          </a:p>
          <a:p>
            <a:pPr>
              <a:lnSpc>
                <a:spcPct val="125000"/>
              </a:lnSpc>
              <a:spcAft>
                <a:spcPts val="600"/>
              </a:spcAft>
            </a:pPr>
            <a:r>
              <a:rPr lang="en-US" sz="1050" dirty="0" smtClean="0">
                <a:latin typeface="Arial" panose="020B0604020202020204" pitchFamily="34" charset="0"/>
                <a:cs typeface="Arial" panose="020B0604020202020204" pitchFamily="34" charset="0"/>
              </a:rPr>
              <a:t>With </a:t>
            </a:r>
            <a:r>
              <a:rPr lang="en-US" sz="1050" dirty="0"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lang="en-US" sz="1050" err="1">
                <a:latin typeface="Arial" panose="020B0604020202020204" pitchFamily="34" charset="0"/>
                <a:cs typeface="Arial" panose="020B0604020202020204" pitchFamily="34" charset="0"/>
              </a:rPr>
              <a:t>blockset</a:t>
            </a:r>
            <a:r>
              <a:rPr lang="en-US" sz="105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50" b="1" i="1" smtClean="0">
                <a:latin typeface="Arial" panose="020B0604020202020204" pitchFamily="34" charset="0"/>
                <a:cs typeface="Arial" panose="020B0604020202020204" pitchFamily="34" charset="0"/>
              </a:rPr>
              <a:t>ADsim</a:t>
            </a:r>
            <a:r>
              <a:rPr lang="en-US" sz="1050" smtClean="0">
                <a:latin typeface="Arial" panose="020B0604020202020204" pitchFamily="34" charset="0"/>
                <a:cs typeface="Arial" panose="020B0604020202020204" pitchFamily="34" charset="0"/>
              </a:rPr>
              <a:t>, you </a:t>
            </a:r>
            <a:r>
              <a:rPr lang="en-US" sz="1050" dirty="0">
                <a:latin typeface="Arial" panose="020B0604020202020204" pitchFamily="34" charset="0"/>
                <a:cs typeface="Arial" panose="020B0604020202020204" pitchFamily="34" charset="0"/>
              </a:rPr>
              <a:t>easily run </a:t>
            </a:r>
            <a:r>
              <a:rPr lang="en-US" sz="1050" dirty="0" smtClean="0">
                <a:latin typeface="Arial" panose="020B0604020202020204" pitchFamily="34" charset="0"/>
                <a:cs typeface="Arial" panose="020B0604020202020204" pitchFamily="34" charset="0"/>
              </a:rPr>
              <a:t>Simulink</a:t>
            </a:r>
            <a:r>
              <a:rPr lang="en-US" sz="1050" baseline="30000" dirty="0">
                <a:latin typeface="Arial" panose="020B0604020202020204" pitchFamily="34" charset="0"/>
                <a:cs typeface="Arial" panose="020B0604020202020204" pitchFamily="34" charset="0"/>
              </a:rPr>
              <a:t>®</a:t>
            </a:r>
            <a:r>
              <a:rPr lang="en-US" sz="105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50" dirty="0">
                <a:latin typeface="Arial" panose="020B0604020202020204" pitchFamily="34" charset="0"/>
                <a:cs typeface="Arial" panose="020B0604020202020204" pitchFamily="34" charset="0"/>
              </a:rPr>
              <a:t>models on </a:t>
            </a:r>
            <a:r>
              <a:rPr lang="en-US" sz="1050" b="1" i="1" dirty="0" err="1">
                <a:latin typeface="Arial" panose="020B0604020202020204" pitchFamily="34" charset="0"/>
                <a:cs typeface="Arial" panose="020B0604020202020204" pitchFamily="34" charset="0"/>
              </a:rPr>
              <a:t>ADwin</a:t>
            </a:r>
            <a:r>
              <a:rPr lang="en-US" sz="1050" dirty="0">
                <a:latin typeface="Arial" panose="020B0604020202020204" pitchFamily="34" charset="0"/>
                <a:cs typeface="Arial" panose="020B0604020202020204" pitchFamily="34" charset="0"/>
              </a:rPr>
              <a:t> hardware systems in </a:t>
            </a:r>
            <a:r>
              <a:rPr lang="en-US" sz="1050" dirty="0" smtClean="0">
                <a:latin typeface="Arial" panose="020B0604020202020204" pitchFamily="34" charset="0"/>
                <a:cs typeface="Arial" panose="020B0604020202020204" pitchFamily="34" charset="0"/>
              </a:rPr>
              <a:t>Real-Time, very fast </a:t>
            </a:r>
            <a:r>
              <a:rPr lang="en-US" sz="1050" dirty="0">
                <a:latin typeface="Arial" panose="020B0604020202020204" pitchFamily="34" charset="0"/>
                <a:cs typeface="Arial" panose="020B0604020202020204" pitchFamily="34" charset="0"/>
              </a:rPr>
              <a:t>with ‘µs’ cycle times, and with a ‘ns’ timing precision. </a:t>
            </a:r>
            <a:endParaRPr lang="en-US" sz="105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25000"/>
              </a:lnSpc>
              <a:spcAft>
                <a:spcPts val="600"/>
              </a:spcAft>
            </a:pPr>
            <a:r>
              <a:rPr lang="en-US" sz="1050" dirty="0" smtClean="0">
                <a:latin typeface="Arial" panose="020B0604020202020204" pitchFamily="34" charset="0"/>
                <a:cs typeface="Arial" panose="020B0604020202020204" pitchFamily="34" charset="0"/>
              </a:rPr>
              <a:t>With </a:t>
            </a:r>
            <a:r>
              <a:rPr lang="en-US" sz="1050" dirty="0">
                <a:latin typeface="Arial" panose="020B0604020202020204" pitchFamily="34" charset="0"/>
                <a:cs typeface="Arial" panose="020B0604020202020204" pitchFamily="34" charset="0"/>
              </a:rPr>
              <a:t>a few clicks only, just insert </a:t>
            </a:r>
            <a:r>
              <a:rPr lang="en-US" sz="1050" b="1" i="1" dirty="0" err="1">
                <a:latin typeface="Arial" panose="020B0604020202020204" pitchFamily="34" charset="0"/>
                <a:cs typeface="Arial" panose="020B0604020202020204" pitchFamily="34" charset="0"/>
              </a:rPr>
              <a:t>ADwin</a:t>
            </a:r>
            <a:r>
              <a:rPr lang="en-US" sz="1050" dirty="0">
                <a:latin typeface="Arial" panose="020B0604020202020204" pitchFamily="34" charset="0"/>
                <a:cs typeface="Arial" panose="020B0604020202020204" pitchFamily="34" charset="0"/>
              </a:rPr>
              <a:t> hardware I/O blocks into the model </a:t>
            </a:r>
            <a:r>
              <a:rPr lang="en-US" sz="1050">
                <a:latin typeface="Arial" panose="020B0604020202020204" pitchFamily="34" charset="0"/>
                <a:cs typeface="Arial" panose="020B0604020202020204" pitchFamily="34" charset="0"/>
              </a:rPr>
              <a:t>and </a:t>
            </a:r>
            <a:r>
              <a:rPr lang="en-US" sz="1050" smtClean="0">
                <a:latin typeface="Arial" panose="020B0604020202020204" pitchFamily="34" charset="0"/>
                <a:cs typeface="Arial" panose="020B0604020202020204" pitchFamily="34" charset="0"/>
              </a:rPr>
              <a:t>build </a:t>
            </a:r>
            <a:r>
              <a:rPr lang="en-US" sz="1050" dirty="0">
                <a:latin typeface="Arial" panose="020B0604020202020204" pitchFamily="34" charset="0"/>
                <a:cs typeface="Arial" panose="020B0604020202020204" pitchFamily="34" charset="0"/>
              </a:rPr>
              <a:t>your own Real-Time model. After compilation, what </a:t>
            </a:r>
            <a:r>
              <a:rPr lang="en-US" sz="1050">
                <a:latin typeface="Arial" panose="020B0604020202020204" pitchFamily="34" charset="0"/>
                <a:cs typeface="Arial" panose="020B0604020202020204" pitchFamily="34" charset="0"/>
              </a:rPr>
              <a:t>takes </a:t>
            </a:r>
            <a:r>
              <a:rPr lang="en-US" sz="1050" smtClean="0">
                <a:latin typeface="Arial" panose="020B0604020202020204" pitchFamily="34" charset="0"/>
                <a:cs typeface="Arial" panose="020B0604020202020204" pitchFamily="34" charset="0"/>
              </a:rPr>
              <a:t>a few </a:t>
            </a:r>
            <a:r>
              <a:rPr lang="en-US" sz="1050" dirty="0">
                <a:latin typeface="Arial" panose="020B0604020202020204" pitchFamily="34" charset="0"/>
                <a:cs typeface="Arial" panose="020B0604020202020204" pitchFamily="34" charset="0"/>
              </a:rPr>
              <a:t>seconds only, the model runs on the </a:t>
            </a:r>
            <a:r>
              <a:rPr lang="en-US" sz="1050" b="1" i="1" dirty="0" err="1">
                <a:latin typeface="Arial" panose="020B0604020202020204" pitchFamily="34" charset="0"/>
                <a:cs typeface="Arial" panose="020B0604020202020204" pitchFamily="34" charset="0"/>
              </a:rPr>
              <a:t>ADwin</a:t>
            </a:r>
            <a:r>
              <a:rPr lang="en-US" sz="1050" dirty="0">
                <a:latin typeface="Arial" panose="020B0604020202020204" pitchFamily="34" charset="0"/>
                <a:cs typeface="Arial" panose="020B0604020202020204" pitchFamily="34" charset="0"/>
              </a:rPr>
              <a:t> system fast in real-time</a:t>
            </a:r>
            <a:r>
              <a:rPr lang="en-US" sz="105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050" smtClean="0">
                <a:latin typeface="Arial" panose="020B0604020202020204" pitchFamily="34" charset="0"/>
                <a:cs typeface="Arial" panose="020B0604020202020204" pitchFamily="34" charset="0"/>
              </a:rPr>
              <a:t>absolutely deterministically, </a:t>
            </a:r>
            <a:r>
              <a:rPr lang="en-US" sz="1050" dirty="0">
                <a:latin typeface="Arial" panose="020B0604020202020204" pitchFamily="34" charset="0"/>
                <a:cs typeface="Arial" panose="020B0604020202020204" pitchFamily="34" charset="0"/>
              </a:rPr>
              <a:t>and with a high timing precision. Typical </a:t>
            </a:r>
            <a:r>
              <a:rPr lang="en-US" sz="1050" dirty="0" smtClean="0">
                <a:latin typeface="Arial" panose="020B0604020202020204" pitchFamily="34" charset="0"/>
                <a:cs typeface="Arial" panose="020B0604020202020204" pitchFamily="34" charset="0"/>
              </a:rPr>
              <a:t>model </a:t>
            </a:r>
            <a:r>
              <a:rPr lang="en-US" sz="1050" dirty="0">
                <a:latin typeface="Arial" panose="020B0604020202020204" pitchFamily="34" charset="0"/>
                <a:cs typeface="Arial" panose="020B0604020202020204" pitchFamily="34" charset="0"/>
              </a:rPr>
              <a:t>execution frequencies are </a:t>
            </a:r>
            <a:r>
              <a:rPr lang="en-US" sz="1050" dirty="0" smtClean="0">
                <a:latin typeface="Arial" panose="020B0604020202020204" pitchFamily="34" charset="0"/>
                <a:cs typeface="Arial" panose="020B0604020202020204" pitchFamily="34" charset="0"/>
              </a:rPr>
              <a:t>from high kHz range, via hundreds </a:t>
            </a:r>
            <a:r>
              <a:rPr lang="en-US" sz="1050" dirty="0">
                <a:latin typeface="Arial" panose="020B0604020202020204" pitchFamily="34" charset="0"/>
                <a:cs typeface="Arial" panose="020B0604020202020204" pitchFamily="34" charset="0"/>
              </a:rPr>
              <a:t>of </a:t>
            </a:r>
            <a:r>
              <a:rPr lang="en-US" sz="1050" dirty="0" smtClean="0">
                <a:latin typeface="Arial" panose="020B0604020202020204" pitchFamily="34" charset="0"/>
                <a:cs typeface="Arial" panose="020B0604020202020204" pitchFamily="34" charset="0"/>
              </a:rPr>
              <a:t>kHz, up </a:t>
            </a:r>
            <a:r>
              <a:rPr lang="en-US" sz="1050">
                <a:latin typeface="Arial" panose="020B0604020202020204" pitchFamily="34" charset="0"/>
                <a:cs typeface="Arial" panose="020B0604020202020204" pitchFamily="34" charset="0"/>
              </a:rPr>
              <a:t>to </a:t>
            </a:r>
            <a:r>
              <a:rPr lang="en-US" sz="1050" smtClean="0">
                <a:latin typeface="Arial" panose="020B0604020202020204" pitchFamily="34" charset="0"/>
                <a:cs typeface="Arial" panose="020B0604020202020204" pitchFamily="34" charset="0"/>
              </a:rPr>
              <a:t>500 kHz/1 MHz</a:t>
            </a:r>
            <a:r>
              <a:rPr lang="en-US" sz="105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en-US" sz="105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25000"/>
              </a:lnSpc>
              <a:spcAft>
                <a:spcPts val="600"/>
              </a:spcAft>
            </a:pPr>
            <a:r>
              <a:rPr lang="en-US" sz="1050" dirty="0" smtClean="0"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lang="en-US" sz="1050" dirty="0">
                <a:latin typeface="Arial" panose="020B0604020202020204" pitchFamily="34" charset="0"/>
                <a:cs typeface="Arial" panose="020B0604020202020204" pitchFamily="34" charset="0"/>
              </a:rPr>
              <a:t>Simulink</a:t>
            </a:r>
            <a:r>
              <a:rPr lang="en-US" sz="1050" baseline="30000" dirty="0">
                <a:latin typeface="Arial" panose="020B0604020202020204" pitchFamily="34" charset="0"/>
                <a:cs typeface="Arial" panose="020B0604020202020204" pitchFamily="34" charset="0"/>
              </a:rPr>
              <a:t>®</a:t>
            </a:r>
            <a:r>
              <a:rPr lang="en-US" sz="1050" dirty="0">
                <a:latin typeface="Arial" panose="020B0604020202020204" pitchFamily="34" charset="0"/>
                <a:cs typeface="Arial" panose="020B0604020202020204" pitchFamily="34" charset="0"/>
              </a:rPr>
              <a:t> models are executed inside </a:t>
            </a:r>
            <a:r>
              <a:rPr lang="en-US" sz="1050" b="1" i="1" dirty="0" err="1">
                <a:latin typeface="Arial" panose="020B0604020202020204" pitchFamily="34" charset="0"/>
                <a:cs typeface="Arial" panose="020B0604020202020204" pitchFamily="34" charset="0"/>
              </a:rPr>
              <a:t>ADwin</a:t>
            </a:r>
            <a:r>
              <a:rPr lang="en-US" sz="1050" dirty="0">
                <a:latin typeface="Arial" panose="020B0604020202020204" pitchFamily="34" charset="0"/>
                <a:cs typeface="Arial" panose="020B0604020202020204" pitchFamily="34" charset="0"/>
              </a:rPr>
              <a:t> by a local system CPU, on a highly optimized multitasking Real-Time operating system. The Real-Time process cycle time is adjustable </a:t>
            </a:r>
            <a:r>
              <a:rPr lang="en-US" sz="1050">
                <a:latin typeface="Arial" panose="020B0604020202020204" pitchFamily="34" charset="0"/>
                <a:cs typeface="Arial" panose="020B0604020202020204" pitchFamily="34" charset="0"/>
              </a:rPr>
              <a:t>in </a:t>
            </a:r>
            <a:r>
              <a:rPr lang="en-US" sz="1050" smtClean="0">
                <a:latin typeface="Arial" panose="020B0604020202020204" pitchFamily="34" charset="0"/>
                <a:cs typeface="Arial" panose="020B0604020202020204" pitchFamily="34" charset="0"/>
              </a:rPr>
              <a:t>1 ns </a:t>
            </a:r>
            <a:r>
              <a:rPr lang="en-US" sz="1050" dirty="0">
                <a:latin typeface="Arial" panose="020B0604020202020204" pitchFamily="34" charset="0"/>
                <a:cs typeface="Arial" panose="020B0604020202020204" pitchFamily="34" charset="0"/>
              </a:rPr>
              <a:t>steps. </a:t>
            </a:r>
            <a:r>
              <a:rPr lang="en-US" sz="1050" dirty="0" smtClean="0">
                <a:latin typeface="Arial" panose="020B0604020202020204" pitchFamily="34" charset="0"/>
                <a:cs typeface="Arial" panose="020B0604020202020204" pitchFamily="34" charset="0"/>
              </a:rPr>
              <a:t>Benchmark Example: With </a:t>
            </a:r>
            <a:r>
              <a:rPr lang="en-US" sz="1050" dirty="0">
                <a:latin typeface="Arial" panose="020B0604020202020204" pitchFamily="34" charset="0"/>
                <a:cs typeface="Arial" panose="020B0604020202020204" pitchFamily="34" charset="0"/>
              </a:rPr>
              <a:t>a few clicks you run </a:t>
            </a:r>
            <a:r>
              <a:rPr lang="en-US" sz="1050" dirty="0" smtClean="0">
                <a:latin typeface="Arial" panose="020B0604020202020204" pitchFamily="34" charset="0"/>
                <a:cs typeface="Arial" panose="020B0604020202020204" pitchFamily="34" charset="0"/>
              </a:rPr>
              <a:t>for </a:t>
            </a:r>
            <a:r>
              <a:rPr lang="en-US" sz="1050" smtClean="0">
                <a:latin typeface="Arial" panose="020B0604020202020204" pitchFamily="34" charset="0"/>
                <a:cs typeface="Arial" panose="020B0604020202020204" pitchFamily="34" charset="0"/>
              </a:rPr>
              <a:t>example </a:t>
            </a:r>
            <a:r>
              <a:rPr lang="en-US" sz="1050" smtClean="0">
                <a:latin typeface="Arial" panose="020B0604020202020204" pitchFamily="34" charset="0"/>
                <a:cs typeface="Arial" panose="020B0604020202020204" pitchFamily="34" charset="0"/>
              </a:rPr>
              <a:t>8 x </a:t>
            </a:r>
            <a:r>
              <a:rPr lang="en-US" sz="1050" dirty="0">
                <a:latin typeface="Arial" panose="020B0604020202020204" pitchFamily="34" charset="0"/>
                <a:cs typeface="Arial" panose="020B0604020202020204" pitchFamily="34" charset="0"/>
              </a:rPr>
              <a:t>analog inputs + filter + controllers + analog outputs </a:t>
            </a:r>
            <a:r>
              <a:rPr lang="en-US" sz="1050">
                <a:latin typeface="Arial" panose="020B0604020202020204" pitchFamily="34" charset="0"/>
                <a:cs typeface="Arial" panose="020B0604020202020204" pitchFamily="34" charset="0"/>
              </a:rPr>
              <a:t>at </a:t>
            </a:r>
            <a:r>
              <a:rPr lang="en-US" sz="1050" smtClean="0">
                <a:latin typeface="Arial" panose="020B0604020202020204" pitchFamily="34" charset="0"/>
                <a:cs typeface="Arial" panose="020B0604020202020204" pitchFamily="34" charset="0"/>
              </a:rPr>
              <a:t>500 kHz</a:t>
            </a:r>
            <a:r>
              <a:rPr lang="en-US" sz="1050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1050" b="1" i="1" dirty="0" err="1">
                <a:latin typeface="Arial" panose="020B0604020202020204" pitchFamily="34" charset="0"/>
                <a:cs typeface="Arial" panose="020B0604020202020204" pitchFamily="34" charset="0"/>
              </a:rPr>
              <a:t>ADsim</a:t>
            </a:r>
            <a:r>
              <a:rPr lang="en-US" sz="1050" dirty="0">
                <a:latin typeface="Arial" panose="020B0604020202020204" pitchFamily="34" charset="0"/>
                <a:cs typeface="Arial" panose="020B0604020202020204" pitchFamily="34" charset="0"/>
              </a:rPr>
              <a:t> allows multiple I/O trigger synchronization modes in order to cover flexible application requirements. </a:t>
            </a:r>
          </a:p>
          <a:p>
            <a:pPr>
              <a:lnSpc>
                <a:spcPct val="125000"/>
              </a:lnSpc>
              <a:spcAft>
                <a:spcPts val="600"/>
              </a:spcAft>
            </a:pPr>
            <a:r>
              <a:rPr lang="en-US" sz="1050" b="1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ADsim</a:t>
            </a:r>
            <a:r>
              <a:rPr lang="en-US" sz="105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50" dirty="0">
                <a:latin typeface="Arial" panose="020B0604020202020204" pitchFamily="34" charset="0"/>
                <a:cs typeface="Arial" panose="020B0604020202020204" pitchFamily="34" charset="0"/>
              </a:rPr>
              <a:t>is available </a:t>
            </a:r>
            <a:r>
              <a:rPr lang="en-US" sz="1050">
                <a:latin typeface="Arial" panose="020B0604020202020204" pitchFamily="34" charset="0"/>
                <a:cs typeface="Arial" panose="020B0604020202020204" pitchFamily="34" charset="0"/>
              </a:rPr>
              <a:t>for </a:t>
            </a:r>
            <a:r>
              <a:rPr lang="en-US" sz="1050" b="1" i="1" smtClean="0">
                <a:latin typeface="Arial" panose="020B0604020202020204" pitchFamily="34" charset="0"/>
                <a:cs typeface="Arial" panose="020B0604020202020204" pitchFamily="34" charset="0"/>
              </a:rPr>
              <a:t>ADwin-Pro-II</a:t>
            </a:r>
            <a:r>
              <a:rPr lang="en-US" sz="105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50">
                <a:latin typeface="Arial" panose="020B0604020202020204" pitchFamily="34" charset="0"/>
                <a:cs typeface="Arial" panose="020B0604020202020204" pitchFamily="34" charset="0"/>
              </a:rPr>
              <a:t>and </a:t>
            </a:r>
            <a:r>
              <a:rPr lang="en-US" sz="1050" b="1" i="1" smtClean="0">
                <a:latin typeface="Arial" panose="020B0604020202020204" pitchFamily="34" charset="0"/>
                <a:cs typeface="Arial" panose="020B0604020202020204" pitchFamily="34" charset="0"/>
              </a:rPr>
              <a:t>ADwin-X-A20.</a:t>
            </a:r>
            <a:endParaRPr lang="en-US" sz="1050" b="1" i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25000"/>
              </a:lnSpc>
              <a:spcAft>
                <a:spcPts val="600"/>
              </a:spcAft>
            </a:pPr>
            <a:r>
              <a:rPr lang="en-US" sz="1050" dirty="0" smtClean="0">
                <a:latin typeface="Arial" panose="020B0604020202020204" pitchFamily="34" charset="0"/>
                <a:cs typeface="Arial" panose="020B0604020202020204" pitchFamily="34" charset="0"/>
              </a:rPr>
              <a:t>Typical </a:t>
            </a:r>
            <a:r>
              <a:rPr lang="en-US" sz="1050" b="1" i="1" dirty="0" err="1">
                <a:latin typeface="Arial" panose="020B0604020202020204" pitchFamily="34" charset="0"/>
                <a:cs typeface="Arial" panose="020B0604020202020204" pitchFamily="34" charset="0"/>
              </a:rPr>
              <a:t>ADwin</a:t>
            </a:r>
            <a:r>
              <a:rPr lang="en-US" sz="1050" dirty="0">
                <a:latin typeface="Arial" panose="020B0604020202020204" pitchFamily="34" charset="0"/>
                <a:cs typeface="Arial" panose="020B0604020202020204" pitchFamily="34" charset="0"/>
              </a:rPr>
              <a:t> &amp; </a:t>
            </a:r>
            <a:r>
              <a:rPr lang="en-US" sz="1050" b="1" i="1" dirty="0" err="1">
                <a:latin typeface="Arial" panose="020B0604020202020204" pitchFamily="34" charset="0"/>
                <a:cs typeface="Arial" panose="020B0604020202020204" pitchFamily="34" charset="0"/>
              </a:rPr>
              <a:t>ADsim</a:t>
            </a:r>
            <a:r>
              <a:rPr lang="en-US" sz="1050" dirty="0">
                <a:latin typeface="Arial" panose="020B0604020202020204" pitchFamily="34" charset="0"/>
                <a:cs typeface="Arial" panose="020B0604020202020204" pitchFamily="34" charset="0"/>
              </a:rPr>
              <a:t> applications are test stand control and data acquisition, customized machine automation, dynamic component testing, End-of-Line (EOL) testing, Hardware-in-the-Loop (HIL), </a:t>
            </a:r>
            <a:r>
              <a:rPr lang="en-US" sz="1050">
                <a:latin typeface="Arial" panose="020B0604020202020204" pitchFamily="34" charset="0"/>
                <a:cs typeface="Arial" panose="020B0604020202020204" pitchFamily="34" charset="0"/>
              </a:rPr>
              <a:t>Rest-bus </a:t>
            </a:r>
            <a:r>
              <a:rPr lang="en-US" sz="1050" smtClean="0">
                <a:latin typeface="Arial" panose="020B0604020202020204" pitchFamily="34" charset="0"/>
                <a:cs typeface="Arial" panose="020B0604020202020204" pitchFamily="34" charset="0"/>
              </a:rPr>
              <a:t>simulation, </a:t>
            </a:r>
            <a:r>
              <a:rPr lang="en-US" sz="1050" dirty="0">
                <a:latin typeface="Arial" panose="020B0604020202020204" pitchFamily="34" charset="0"/>
                <a:cs typeface="Arial" panose="020B0604020202020204" pitchFamily="34" charset="0"/>
              </a:rPr>
              <a:t>and many more.</a:t>
            </a:r>
          </a:p>
          <a:p>
            <a:pPr>
              <a:lnSpc>
                <a:spcPct val="125000"/>
              </a:lnSpc>
            </a:pPr>
            <a:r>
              <a:rPr lang="en-US" sz="1050" dirty="0">
                <a:latin typeface="Arial" panose="020B0604020202020204" pitchFamily="34" charset="0"/>
                <a:cs typeface="Arial" panose="020B0604020202020204" pitchFamily="34" charset="0"/>
              </a:rPr>
              <a:t>Please feel free to receive further information </a:t>
            </a:r>
            <a:r>
              <a:rPr lang="en-US" sz="1050">
                <a:latin typeface="Arial" panose="020B0604020202020204" pitchFamily="34" charset="0"/>
                <a:cs typeface="Arial" panose="020B0604020202020204" pitchFamily="34" charset="0"/>
              </a:rPr>
              <a:t>about </a:t>
            </a:r>
            <a:r>
              <a:rPr lang="en-US" sz="1050" b="1" i="1" smtClean="0">
                <a:latin typeface="Arial" panose="020B0604020202020204" pitchFamily="34" charset="0"/>
                <a:cs typeface="Arial" panose="020B0604020202020204" pitchFamily="34" charset="0"/>
              </a:rPr>
              <a:t>ADwin &amp; ADsim</a:t>
            </a:r>
            <a:r>
              <a:rPr lang="en-US" sz="105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50" dirty="0" smtClean="0">
                <a:latin typeface="Arial" panose="020B0604020202020204" pitchFamily="34" charset="0"/>
                <a:cs typeface="Arial" panose="020B0604020202020204" pitchFamily="34" charset="0"/>
              </a:rPr>
              <a:t>or get an </a:t>
            </a:r>
            <a:r>
              <a:rPr lang="en-US" sz="1050" b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lang="en-US" sz="1050" b="1" dirty="0" smtClean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nline Demo </a:t>
            </a:r>
            <a:r>
              <a:rPr lang="en-US" sz="1050" dirty="0" smtClean="0">
                <a:latin typeface="Arial" panose="020B0604020202020204" pitchFamily="34" charset="0"/>
                <a:cs typeface="Arial" panose="020B0604020202020204" pitchFamily="34" charset="0"/>
              </a:rPr>
              <a:t>with </a:t>
            </a:r>
            <a:r>
              <a:rPr lang="en-US" sz="1050" dirty="0">
                <a:latin typeface="Arial" panose="020B0604020202020204" pitchFamily="34" charset="0"/>
                <a:cs typeface="Arial" panose="020B0604020202020204" pitchFamily="34" charset="0"/>
              </a:rPr>
              <a:t>just a </a:t>
            </a:r>
            <a:r>
              <a:rPr lang="en-US" sz="1050" dirty="0" smtClean="0">
                <a:latin typeface="Arial" panose="020B0604020202020204" pitchFamily="34" charset="0"/>
                <a:cs typeface="Arial" panose="020B0604020202020204" pitchFamily="34" charset="0"/>
              </a:rPr>
              <a:t>click:</a:t>
            </a:r>
          </a:p>
          <a:p>
            <a:pPr algn="r">
              <a:lnSpc>
                <a:spcPct val="125000"/>
              </a:lnSpc>
            </a:pPr>
            <a:r>
              <a:rPr lang="en-US" sz="1200" b="1" i="1" dirty="0" smtClean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www.ADwin.us</a:t>
            </a:r>
            <a:endParaRPr lang="en-US" sz="1050" b="1" i="1" dirty="0" smtClean="0">
              <a:solidFill>
                <a:schemeClr val="accent6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>
              <a:lnSpc>
                <a:spcPct val="125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0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9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995" y="7524995"/>
            <a:ext cx="4011399" cy="24478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669573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hteck 15"/>
          <p:cNvSpPr/>
          <p:nvPr/>
        </p:nvSpPr>
        <p:spPr>
          <a:xfrm>
            <a:off x="4061175" y="1563648"/>
            <a:ext cx="3358967" cy="2092304"/>
          </a:xfrm>
          <a:prstGeom prst="rect">
            <a:avLst/>
          </a:prstGeom>
          <a:solidFill>
            <a:schemeClr val="accent6">
              <a:lumMod val="40000"/>
              <a:lumOff val="60000"/>
              <a:alpha val="87000"/>
            </a:schemeClr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lnSpc>
                <a:spcPct val="125000"/>
              </a:lnSpc>
            </a:pPr>
            <a:r>
              <a:rPr lang="en-US" sz="1050" b="1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Real-Time Functions</a:t>
            </a:r>
          </a:p>
          <a:p>
            <a:pPr marL="171450" indent="-171450">
              <a:lnSpc>
                <a:spcPct val="125000"/>
              </a:lnSpc>
              <a:buFont typeface="Arial" panose="020B0604020202020204" pitchFamily="34" charset="0"/>
              <a:buChar char="•"/>
            </a:pPr>
            <a:r>
              <a:rPr lang="en-US" sz="1050" dirty="0">
                <a:latin typeface="Arial" panose="020B0604020202020204" pitchFamily="34" charset="0"/>
                <a:cs typeface="Arial" panose="020B0604020202020204" pitchFamily="34" charset="0"/>
              </a:rPr>
              <a:t>Intelligent data acquisition</a:t>
            </a:r>
          </a:p>
          <a:p>
            <a:pPr marL="171450" indent="-171450">
              <a:lnSpc>
                <a:spcPct val="125000"/>
              </a:lnSpc>
              <a:buFont typeface="Arial" panose="020B0604020202020204" pitchFamily="34" charset="0"/>
              <a:buChar char="•"/>
            </a:pPr>
            <a:r>
              <a:rPr lang="en-US" sz="1050" dirty="0">
                <a:latin typeface="Arial" panose="020B0604020202020204" pitchFamily="34" charset="0"/>
                <a:cs typeface="Arial" panose="020B0604020202020204" pitchFamily="34" charset="0"/>
              </a:rPr>
              <a:t>Fast digital closed loop controller</a:t>
            </a:r>
          </a:p>
          <a:p>
            <a:pPr marL="171450" indent="-171450">
              <a:lnSpc>
                <a:spcPct val="125000"/>
              </a:lnSpc>
              <a:buFont typeface="Arial" panose="020B0604020202020204" pitchFamily="34" charset="0"/>
              <a:buChar char="•"/>
            </a:pPr>
            <a:r>
              <a:rPr lang="en-US" sz="1050" dirty="0">
                <a:latin typeface="Arial" panose="020B0604020202020204" pitchFamily="34" charset="0"/>
                <a:cs typeface="Arial" panose="020B0604020202020204" pitchFamily="34" charset="0"/>
              </a:rPr>
              <a:t>Multi axis controller, </a:t>
            </a:r>
            <a:r>
              <a:rPr lang="en-US" sz="1050" dirty="0" smtClean="0">
                <a:latin typeface="Arial" panose="020B0604020202020204" pitchFamily="34" charset="0"/>
                <a:cs typeface="Arial" panose="020B0604020202020204" pitchFamily="34" charset="0"/>
              </a:rPr>
              <a:t>PID, state space, and </a:t>
            </a:r>
            <a:r>
              <a:rPr lang="en-US" sz="1050" dirty="0">
                <a:latin typeface="Arial" panose="020B0604020202020204" pitchFamily="34" charset="0"/>
                <a:cs typeface="Arial" panose="020B0604020202020204" pitchFamily="34" charset="0"/>
              </a:rPr>
              <a:t>others</a:t>
            </a:r>
          </a:p>
          <a:p>
            <a:pPr marL="171450" indent="-171450">
              <a:lnSpc>
                <a:spcPct val="125000"/>
              </a:lnSpc>
              <a:buFont typeface="Arial" panose="020B0604020202020204" pitchFamily="34" charset="0"/>
              <a:buChar char="•"/>
            </a:pPr>
            <a:r>
              <a:rPr lang="en-US" sz="1050" dirty="0">
                <a:latin typeface="Arial" panose="020B0604020202020204" pitchFamily="34" charset="0"/>
                <a:cs typeface="Arial" panose="020B0604020202020204" pitchFamily="34" charset="0"/>
              </a:rPr>
              <a:t>Online analysis of measurement data</a:t>
            </a:r>
          </a:p>
          <a:p>
            <a:pPr marL="171450" indent="-171450">
              <a:lnSpc>
                <a:spcPct val="125000"/>
              </a:lnSpc>
              <a:buFont typeface="Arial" panose="020B0604020202020204" pitchFamily="34" charset="0"/>
              <a:buChar char="•"/>
            </a:pPr>
            <a:r>
              <a:rPr lang="en-US" sz="1050" dirty="0">
                <a:latin typeface="Arial" panose="020B0604020202020204" pitchFamily="34" charset="0"/>
                <a:cs typeface="Arial" panose="020B0604020202020204" pitchFamily="34" charset="0"/>
              </a:rPr>
              <a:t>Complex trigger applications</a:t>
            </a:r>
          </a:p>
          <a:p>
            <a:pPr marL="171450" indent="-171450">
              <a:lnSpc>
                <a:spcPct val="125000"/>
              </a:lnSpc>
              <a:buFont typeface="Arial" panose="020B0604020202020204" pitchFamily="34" charset="0"/>
              <a:buChar char="•"/>
            </a:pPr>
            <a:r>
              <a:rPr lang="en-US" sz="1050" dirty="0">
                <a:latin typeface="Arial" panose="020B0604020202020204" pitchFamily="34" charset="0"/>
                <a:cs typeface="Arial" panose="020B0604020202020204" pitchFamily="34" charset="0"/>
              </a:rPr>
              <a:t>Online data reduction</a:t>
            </a:r>
          </a:p>
          <a:p>
            <a:pPr marL="171450" indent="-171450">
              <a:lnSpc>
                <a:spcPct val="125000"/>
              </a:lnSpc>
              <a:buFont typeface="Arial" panose="020B0604020202020204" pitchFamily="34" charset="0"/>
              <a:buChar char="•"/>
            </a:pPr>
            <a:r>
              <a:rPr lang="en-US" sz="1050" dirty="0">
                <a:latin typeface="Arial" panose="020B0604020202020204" pitchFamily="34" charset="0"/>
                <a:cs typeface="Arial" panose="020B0604020202020204" pitchFamily="34" charset="0"/>
              </a:rPr>
              <a:t>Signal generation, arbitrary and adaptive</a:t>
            </a:r>
          </a:p>
          <a:p>
            <a:pPr marL="171450" indent="-171450">
              <a:lnSpc>
                <a:spcPct val="125000"/>
              </a:lnSpc>
              <a:buFont typeface="Arial" panose="020B0604020202020204" pitchFamily="34" charset="0"/>
              <a:buChar char="•"/>
            </a:pPr>
            <a:r>
              <a:rPr lang="en-US" sz="1050" b="1" i="1" dirty="0" err="1">
                <a:latin typeface="Arial" panose="020B0604020202020204" pitchFamily="34" charset="0"/>
                <a:cs typeface="Arial" panose="020B0604020202020204" pitchFamily="34" charset="0"/>
              </a:rPr>
              <a:t>ADbasic</a:t>
            </a:r>
            <a:r>
              <a:rPr lang="en-US" sz="1050" dirty="0">
                <a:latin typeface="Arial" panose="020B0604020202020204" pitchFamily="34" charset="0"/>
                <a:cs typeface="Arial" panose="020B0604020202020204" pitchFamily="34" charset="0"/>
              </a:rPr>
              <a:t> Real-Time code</a:t>
            </a:r>
          </a:p>
          <a:p>
            <a:pPr marL="171450" indent="-171450">
              <a:lnSpc>
                <a:spcPct val="125000"/>
              </a:lnSpc>
              <a:buFont typeface="Arial" panose="020B0604020202020204" pitchFamily="34" charset="0"/>
              <a:buChar char="•"/>
            </a:pPr>
            <a:r>
              <a:rPr lang="en-US" sz="1050" dirty="0">
                <a:latin typeface="Arial" panose="020B0604020202020204" pitchFamily="34" charset="0"/>
                <a:cs typeface="Arial" panose="020B0604020202020204" pitchFamily="34" charset="0"/>
              </a:rPr>
              <a:t>Simulink</a:t>
            </a:r>
            <a:r>
              <a:rPr lang="en-US" sz="1050" baseline="30000" dirty="0">
                <a:latin typeface="Arial" panose="020B0604020202020204" pitchFamily="34" charset="0"/>
                <a:cs typeface="Arial" panose="020B0604020202020204" pitchFamily="34" charset="0"/>
              </a:rPr>
              <a:t>®</a:t>
            </a:r>
            <a:r>
              <a:rPr lang="en-US" sz="1050" dirty="0">
                <a:latin typeface="Arial" panose="020B0604020202020204" pitchFamily="34" charset="0"/>
                <a:cs typeface="Arial" panose="020B0604020202020204" pitchFamily="34" charset="0"/>
              </a:rPr>
              <a:t> models in Real-Time</a:t>
            </a:r>
          </a:p>
        </p:txBody>
      </p:sp>
      <p:sp>
        <p:nvSpPr>
          <p:cNvPr id="14" name="Rechteck 13"/>
          <p:cNvSpPr/>
          <p:nvPr/>
        </p:nvSpPr>
        <p:spPr>
          <a:xfrm>
            <a:off x="593972" y="1563648"/>
            <a:ext cx="3285005" cy="5712333"/>
          </a:xfrm>
          <a:prstGeom prst="rect">
            <a:avLst/>
          </a:prstGeom>
        </p:spPr>
        <p:txBody>
          <a:bodyPr wrap="square" numCol="1">
            <a:spAutoFit/>
          </a:bodyPr>
          <a:lstStyle/>
          <a:p>
            <a:pPr>
              <a:lnSpc>
                <a:spcPct val="120000"/>
              </a:lnSpc>
              <a:spcAft>
                <a:spcPts val="600"/>
              </a:spcAft>
            </a:pPr>
            <a:r>
              <a:rPr lang="en-US" sz="1050" b="1" i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lang="en-US" sz="1050" b="1" i="1" dirty="0" err="1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ADwin</a:t>
            </a:r>
            <a:r>
              <a:rPr lang="en-US" sz="1050" b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concept</a:t>
            </a:r>
          </a:p>
          <a:p>
            <a:pPr>
              <a:lnSpc>
                <a:spcPct val="120000"/>
              </a:lnSpc>
              <a:spcAft>
                <a:spcPts val="600"/>
              </a:spcAft>
            </a:pPr>
            <a:r>
              <a:rPr lang="en-US" sz="1050" b="1" i="1" dirty="0" err="1">
                <a:latin typeface="Arial" panose="020B0604020202020204" pitchFamily="34" charset="0"/>
                <a:cs typeface="Arial" panose="020B0604020202020204" pitchFamily="34" charset="0"/>
              </a:rPr>
              <a:t>ADwin</a:t>
            </a:r>
            <a:r>
              <a:rPr lang="en-US" sz="1050" dirty="0">
                <a:latin typeface="Arial" panose="020B0604020202020204" pitchFamily="34" charset="0"/>
                <a:cs typeface="Arial" panose="020B0604020202020204" pitchFamily="34" charset="0"/>
              </a:rPr>
              <a:t> systems </a:t>
            </a:r>
            <a:r>
              <a:rPr lang="en-US" sz="1050">
                <a:latin typeface="Arial" panose="020B0604020202020204" pitchFamily="34" charset="0"/>
                <a:cs typeface="Arial" panose="020B0604020202020204" pitchFamily="34" charset="0"/>
              </a:rPr>
              <a:t>are </a:t>
            </a:r>
            <a:r>
              <a:rPr lang="en-US" sz="1050" smtClean="0">
                <a:latin typeface="Arial" panose="020B0604020202020204" pitchFamily="34" charset="0"/>
                <a:cs typeface="Arial" panose="020B0604020202020204" pitchFamily="34" charset="0"/>
              </a:rPr>
              <a:t>freely </a:t>
            </a:r>
            <a:r>
              <a:rPr lang="en-US" sz="1050" dirty="0">
                <a:latin typeface="Arial" panose="020B0604020202020204" pitchFamily="34" charset="0"/>
                <a:cs typeface="Arial" panose="020B0604020202020204" pitchFamily="34" charset="0"/>
              </a:rPr>
              <a:t>programmable by the </a:t>
            </a:r>
            <a:r>
              <a:rPr lang="en-US" sz="1050" dirty="0" smtClean="0">
                <a:latin typeface="Arial" panose="020B0604020202020204" pitchFamily="34" charset="0"/>
                <a:cs typeface="Arial" panose="020B0604020202020204" pitchFamily="34" charset="0"/>
              </a:rPr>
              <a:t>user so </a:t>
            </a:r>
            <a:r>
              <a:rPr lang="en-US" sz="1050" dirty="0">
                <a:latin typeface="Arial" panose="020B0604020202020204" pitchFamily="34" charset="0"/>
                <a:cs typeface="Arial" panose="020B0604020202020204" pitchFamily="34" charset="0"/>
              </a:rPr>
              <a:t>that the software of the system can be </a:t>
            </a:r>
            <a:r>
              <a:rPr lang="en-US" sz="1050" dirty="0" smtClean="0">
                <a:latin typeface="Arial" panose="020B0604020202020204" pitchFamily="34" charset="0"/>
                <a:cs typeface="Arial" panose="020B0604020202020204" pitchFamily="34" charset="0"/>
              </a:rPr>
              <a:t>adapted for </a:t>
            </a:r>
            <a:r>
              <a:rPr lang="en-US" sz="1050" dirty="0">
                <a:latin typeface="Arial" panose="020B0604020202020204" pitchFamily="34" charset="0"/>
                <a:cs typeface="Arial" panose="020B0604020202020204" pitchFamily="34" charset="0"/>
              </a:rPr>
              <a:t>any kind of a customized solution. This </a:t>
            </a:r>
            <a:r>
              <a:rPr lang="en-US" sz="1050" dirty="0" smtClean="0">
                <a:latin typeface="Arial" panose="020B0604020202020204" pitchFamily="34" charset="0"/>
                <a:cs typeface="Arial" panose="020B0604020202020204" pitchFamily="34" charset="0"/>
              </a:rPr>
              <a:t>makes </a:t>
            </a:r>
            <a:r>
              <a:rPr lang="en-US" sz="1050" b="1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ADwin</a:t>
            </a:r>
            <a:r>
              <a:rPr lang="en-US" sz="1050" dirty="0" smtClean="0">
                <a:latin typeface="Arial" panose="020B0604020202020204" pitchFamily="34" charset="0"/>
                <a:cs typeface="Arial" panose="020B0604020202020204" pitchFamily="34" charset="0"/>
              </a:rPr>
              <a:t> an </a:t>
            </a:r>
            <a:r>
              <a:rPr lang="en-US" sz="1050" dirty="0">
                <a:latin typeface="Arial" panose="020B0604020202020204" pitchFamily="34" charset="0"/>
                <a:cs typeface="Arial" panose="020B0604020202020204" pitchFamily="34" charset="0"/>
              </a:rPr>
              <a:t>universal platform, suitable for many </a:t>
            </a:r>
            <a:r>
              <a:rPr lang="en-US" sz="1050" dirty="0" smtClean="0">
                <a:latin typeface="Arial" panose="020B0604020202020204" pitchFamily="34" charset="0"/>
                <a:cs typeface="Arial" panose="020B0604020202020204" pitchFamily="34" charset="0"/>
              </a:rPr>
              <a:t>different types </a:t>
            </a:r>
            <a:r>
              <a:rPr lang="en-US" sz="1050" dirty="0">
                <a:latin typeface="Arial" panose="020B0604020202020204" pitchFamily="34" charset="0"/>
                <a:cs typeface="Arial" panose="020B0604020202020204" pitchFamily="34" charset="0"/>
              </a:rPr>
              <a:t>of functions, applications, and industries</a:t>
            </a:r>
            <a:r>
              <a:rPr lang="en-US" sz="1050" dirty="0" smtClean="0">
                <a:latin typeface="Arial" panose="020B0604020202020204" pitchFamily="34" charset="0"/>
                <a:cs typeface="Arial" panose="020B0604020202020204" pitchFamily="34" charset="0"/>
              </a:rPr>
              <a:t>. Just use </a:t>
            </a:r>
            <a:r>
              <a:rPr lang="en-US" sz="1050" b="1" dirty="0" smtClean="0">
                <a:latin typeface="Arial" panose="020B0604020202020204" pitchFamily="34" charset="0"/>
                <a:cs typeface="Arial" panose="020B0604020202020204" pitchFamily="34" charset="0"/>
              </a:rPr>
              <a:t>Simulink</a:t>
            </a:r>
            <a:r>
              <a:rPr lang="en-US" sz="1050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®</a:t>
            </a:r>
            <a:r>
              <a:rPr lang="en-US" sz="105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050" b="1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ADbasic</a:t>
            </a:r>
            <a:r>
              <a:rPr lang="en-US" sz="105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05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Matlab</a:t>
            </a:r>
            <a:r>
              <a:rPr lang="en-US" sz="1050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®</a:t>
            </a:r>
            <a:r>
              <a:rPr lang="en-US" sz="1050" dirty="0" smtClean="0">
                <a:latin typeface="Arial" panose="020B0604020202020204" pitchFamily="34" charset="0"/>
                <a:cs typeface="Arial" panose="020B0604020202020204" pitchFamily="34" charset="0"/>
              </a:rPr>
              <a:t> and/or </a:t>
            </a:r>
            <a:r>
              <a:rPr lang="en-US" sz="1050" b="1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ADlab</a:t>
            </a:r>
            <a:r>
              <a:rPr lang="en-US" sz="105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50" dirty="0">
                <a:latin typeface="Arial" panose="020B0604020202020204" pitchFamily="34" charset="0"/>
                <a:cs typeface="Arial" panose="020B0604020202020204" pitchFamily="34" charset="0"/>
              </a:rPr>
              <a:t>on </a:t>
            </a:r>
            <a:r>
              <a:rPr lang="en-US" sz="1050" b="1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ADwin</a:t>
            </a:r>
            <a:r>
              <a:rPr lang="en-US" sz="1050" dirty="0" smtClean="0">
                <a:latin typeface="Arial" panose="020B0604020202020204" pitchFamily="34" charset="0"/>
                <a:cs typeface="Arial" panose="020B0604020202020204" pitchFamily="34" charset="0"/>
              </a:rPr>
              <a:t> for fast and precise Real-Time models or intelligent data acquisition.</a:t>
            </a:r>
          </a:p>
          <a:p>
            <a:pPr>
              <a:lnSpc>
                <a:spcPct val="120000"/>
              </a:lnSpc>
              <a:spcAft>
                <a:spcPts val="600"/>
              </a:spcAft>
            </a:pPr>
            <a:r>
              <a:rPr lang="en-US" sz="1050" b="1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ADwin</a:t>
            </a:r>
            <a:r>
              <a:rPr lang="en-US" sz="105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50" dirty="0">
                <a:latin typeface="Arial" panose="020B0604020202020204" pitchFamily="34" charset="0"/>
                <a:cs typeface="Arial" panose="020B0604020202020204" pitchFamily="34" charset="0"/>
              </a:rPr>
              <a:t>systems are characterized by a deterministic execution of intelligent data acquisition and control applications. This is achieved by a local CPU, the Real-Time heart of every </a:t>
            </a:r>
            <a:r>
              <a:rPr lang="en-US" sz="1050" b="1" i="1" dirty="0" err="1">
                <a:latin typeface="Arial" panose="020B0604020202020204" pitchFamily="34" charset="0"/>
                <a:cs typeface="Arial" panose="020B0604020202020204" pitchFamily="34" charset="0"/>
              </a:rPr>
              <a:t>ADwin</a:t>
            </a:r>
            <a:r>
              <a:rPr lang="en-US" sz="1050" dirty="0">
                <a:latin typeface="Arial" panose="020B0604020202020204" pitchFamily="34" charset="0"/>
                <a:cs typeface="Arial" panose="020B0604020202020204" pitchFamily="34" charset="0"/>
              </a:rPr>
              <a:t> system. The CPU is responsible for all Real-Time functions </a:t>
            </a:r>
            <a:r>
              <a:rPr lang="en-US" sz="1050">
                <a:latin typeface="Arial" panose="020B0604020202020204" pitchFamily="34" charset="0"/>
                <a:cs typeface="Arial" panose="020B0604020202020204" pitchFamily="34" charset="0"/>
              </a:rPr>
              <a:t>and </a:t>
            </a:r>
            <a:r>
              <a:rPr lang="en-US" sz="1050" smtClean="0">
                <a:latin typeface="Arial" panose="020B0604020202020204" pitchFamily="34" charset="0"/>
                <a:cs typeface="Arial" panose="020B0604020202020204" pitchFamily="34" charset="0"/>
              </a:rPr>
              <a:t>gua-rantees </a:t>
            </a:r>
            <a:r>
              <a:rPr lang="en-US" sz="1050" dirty="0">
                <a:latin typeface="Arial" panose="020B0604020202020204" pitchFamily="34" charset="0"/>
                <a:cs typeface="Arial" panose="020B0604020202020204" pitchFamily="34" charset="0"/>
              </a:rPr>
              <a:t>a fast</a:t>
            </a:r>
            <a:r>
              <a:rPr lang="en-US" sz="105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050" smtClean="0">
                <a:latin typeface="Arial" panose="020B0604020202020204" pitchFamily="34" charset="0"/>
                <a:cs typeface="Arial" panose="020B0604020202020204" pitchFamily="34" charset="0"/>
              </a:rPr>
              <a:t>precise, </a:t>
            </a:r>
            <a:r>
              <a:rPr lang="en-US" sz="1050" dirty="0">
                <a:latin typeface="Arial" panose="020B0604020202020204" pitchFamily="34" charset="0"/>
                <a:cs typeface="Arial" panose="020B0604020202020204" pitchFamily="34" charset="0"/>
              </a:rPr>
              <a:t>and deterministic process execution, independent of the PC and its workload</a:t>
            </a:r>
            <a:r>
              <a:rPr lang="en-US" sz="1050" smtClean="0">
                <a:latin typeface="Arial" panose="020B0604020202020204" pitchFamily="34" charset="0"/>
                <a:cs typeface="Arial" panose="020B0604020202020204" pitchFamily="34" charset="0"/>
              </a:rPr>
              <a:t>. User-created </a:t>
            </a:r>
            <a:r>
              <a:rPr lang="en-US" sz="1050" dirty="0" smtClean="0">
                <a:latin typeface="Arial" panose="020B0604020202020204" pitchFamily="34" charset="0"/>
                <a:cs typeface="Arial" panose="020B0604020202020204" pitchFamily="34" charset="0"/>
              </a:rPr>
              <a:t>Real-Time code may be executed with kHz, hundreds of kHz up to MHz range.</a:t>
            </a:r>
            <a:endParaRPr lang="en-US" sz="105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20000"/>
              </a:lnSpc>
              <a:spcAft>
                <a:spcPts val="600"/>
              </a:spcAft>
            </a:pPr>
            <a:r>
              <a:rPr lang="en-US" sz="1050" b="1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ADwin</a:t>
            </a:r>
            <a:r>
              <a:rPr lang="en-US" sz="105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50" dirty="0">
                <a:latin typeface="Arial" panose="020B0604020202020204" pitchFamily="34" charset="0"/>
                <a:cs typeface="Arial" panose="020B0604020202020204" pitchFamily="34" charset="0"/>
              </a:rPr>
              <a:t>systems work in close cooperation with the PC, running Windows or Linux on it, or </a:t>
            </a:r>
            <a:r>
              <a:rPr lang="en-US" sz="1050" dirty="0" err="1">
                <a:latin typeface="Arial" panose="020B0604020202020204" pitchFamily="34" charset="0"/>
                <a:cs typeface="Arial" panose="020B0604020202020204" pitchFamily="34" charset="0"/>
              </a:rPr>
              <a:t>OSx</a:t>
            </a:r>
            <a:r>
              <a:rPr lang="en-US" sz="1050" dirty="0">
                <a:latin typeface="Arial" panose="020B0604020202020204" pitchFamily="34" charset="0"/>
                <a:cs typeface="Arial" panose="020B0604020202020204" pitchFamily="34" charset="0"/>
              </a:rPr>
              <a:t> on a Mac, but there is a clear job sharing: </a:t>
            </a:r>
          </a:p>
          <a:p>
            <a:pPr marL="171450" indent="-171450">
              <a:lnSpc>
                <a:spcPct val="12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050" dirty="0">
                <a:latin typeface="Arial" panose="020B0604020202020204" pitchFamily="34" charset="0"/>
                <a:cs typeface="Arial" panose="020B0604020202020204" pitchFamily="34" charset="0"/>
              </a:rPr>
              <a:t>The job of the </a:t>
            </a:r>
            <a:r>
              <a:rPr lang="en-US" sz="1050" b="1" i="1" dirty="0" err="1">
                <a:latin typeface="Arial" panose="020B0604020202020204" pitchFamily="34" charset="0"/>
                <a:cs typeface="Arial" panose="020B0604020202020204" pitchFamily="34" charset="0"/>
              </a:rPr>
              <a:t>ADwin</a:t>
            </a:r>
            <a:r>
              <a:rPr lang="en-US" sz="1050" dirty="0">
                <a:latin typeface="Arial" panose="020B0604020202020204" pitchFamily="34" charset="0"/>
                <a:cs typeface="Arial" panose="020B0604020202020204" pitchFamily="34" charset="0"/>
              </a:rPr>
              <a:t> system is to execute fast and deterministic processes in Real-Time, </a:t>
            </a:r>
          </a:p>
          <a:p>
            <a:pPr marL="171450" indent="-171450">
              <a:lnSpc>
                <a:spcPct val="12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050" dirty="0">
                <a:latin typeface="Arial" panose="020B0604020202020204" pitchFamily="34" charset="0"/>
                <a:cs typeface="Arial" panose="020B0604020202020204" pitchFamily="34" charset="0"/>
              </a:rPr>
              <a:t>while the PC performs standard functions such as displaying graphical user interfaces for applications, visualization of data, and data base accesses</a:t>
            </a:r>
            <a:r>
              <a:rPr lang="en-US" sz="105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10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" name="Rechteck 30"/>
          <p:cNvSpPr/>
          <p:nvPr/>
        </p:nvSpPr>
        <p:spPr>
          <a:xfrm>
            <a:off x="1602539" y="753548"/>
            <a:ext cx="5969711" cy="40011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r"/>
            <a:r>
              <a:rPr lang="en-US" sz="2000" b="1" i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lang="en-US" sz="2000" b="1" i="1" dirty="0" err="1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ADwin</a:t>
            </a:r>
            <a:r>
              <a:rPr lang="en-US" sz="2000" b="1" i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concept</a:t>
            </a:r>
          </a:p>
        </p:txBody>
      </p:sp>
      <p:sp>
        <p:nvSpPr>
          <p:cNvPr id="13" name="Titel 1"/>
          <p:cNvSpPr txBox="1">
            <a:spLocks/>
          </p:cNvSpPr>
          <p:nvPr/>
        </p:nvSpPr>
        <p:spPr>
          <a:xfrm>
            <a:off x="-1" y="-2860"/>
            <a:ext cx="1602540" cy="1414271"/>
          </a:xfrm>
          <a:prstGeom prst="rect">
            <a:avLst/>
          </a:prstGeom>
          <a:solidFill>
            <a:srgbClr val="FFFF50"/>
          </a:solidFill>
        </p:spPr>
        <p:txBody>
          <a:bodyPr vert="horz" lIns="76370" tIns="38185" rIns="76370" bIns="38185" rtlCol="0" anchor="ctr">
            <a:normAutofit/>
          </a:bodyPr>
          <a:lstStyle>
            <a:lvl1pPr algn="l" defTabSz="96012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62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en-US" sz="5011" b="1" i="1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itel 1"/>
          <p:cNvSpPr txBox="1">
            <a:spLocks/>
          </p:cNvSpPr>
          <p:nvPr/>
        </p:nvSpPr>
        <p:spPr>
          <a:xfrm>
            <a:off x="378559" y="405397"/>
            <a:ext cx="6021494" cy="720555"/>
          </a:xfrm>
          <a:prstGeom prst="rect">
            <a:avLst/>
          </a:prstGeom>
          <a:noFill/>
          <a:ln>
            <a:noFill/>
          </a:ln>
        </p:spPr>
        <p:txBody>
          <a:bodyPr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6000" b="1" i="1" dirty="0" err="1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ADwin</a:t>
            </a:r>
            <a:endParaRPr lang="en-US" sz="4000" b="1" i="1" dirty="0">
              <a:solidFill>
                <a:schemeClr val="accent6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Titel 1"/>
          <p:cNvSpPr txBox="1">
            <a:spLocks/>
          </p:cNvSpPr>
          <p:nvPr/>
        </p:nvSpPr>
        <p:spPr>
          <a:xfrm>
            <a:off x="0" y="1357156"/>
            <a:ext cx="7775575" cy="45719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vert="horz" lIns="76370" tIns="38185" rIns="76370" bIns="38185" rtlCol="0" anchor="ctr">
            <a:normAutofit fontScale="25000" lnSpcReduction="20000"/>
          </a:bodyPr>
          <a:lstStyle>
            <a:lvl1pPr algn="l" defTabSz="96012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62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en-US" sz="5011" b="1" i="1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" name="Gruppieren 1"/>
          <p:cNvGrpSpPr/>
          <p:nvPr/>
        </p:nvGrpSpPr>
        <p:grpSpPr>
          <a:xfrm>
            <a:off x="677099" y="7621928"/>
            <a:ext cx="6616558" cy="2815796"/>
            <a:chOff x="-1" y="1454363"/>
            <a:chExt cx="12192002" cy="5608400"/>
          </a:xfrm>
        </p:grpSpPr>
        <p:sp>
          <p:nvSpPr>
            <p:cNvPr id="19" name="Freeform 26"/>
            <p:cNvSpPr>
              <a:spLocks noEditPoints="1"/>
            </p:cNvSpPr>
            <p:nvPr/>
          </p:nvSpPr>
          <p:spPr bwMode="auto">
            <a:xfrm>
              <a:off x="9051414" y="1521245"/>
              <a:ext cx="3140586" cy="3384375"/>
            </a:xfrm>
            <a:custGeom>
              <a:avLst/>
              <a:gdLst>
                <a:gd name="T0" fmla="*/ 0 w 1923"/>
                <a:gd name="T1" fmla="*/ 0 h 1184"/>
                <a:gd name="T2" fmla="*/ 1923 w 1923"/>
                <a:gd name="T3" fmla="*/ 0 h 1184"/>
                <a:gd name="T4" fmla="*/ 1923 w 1923"/>
                <a:gd name="T5" fmla="*/ 1184 h 1184"/>
                <a:gd name="T6" fmla="*/ 0 w 1923"/>
                <a:gd name="T7" fmla="*/ 1184 h 1184"/>
                <a:gd name="T8" fmla="*/ 0 w 1923"/>
                <a:gd name="T9" fmla="*/ 0 h 1184"/>
                <a:gd name="T10" fmla="*/ 0 w 1923"/>
                <a:gd name="T11" fmla="*/ 0 h 1184"/>
                <a:gd name="T12" fmla="*/ 0 w 1923"/>
                <a:gd name="T13" fmla="*/ 0 h 1184"/>
                <a:gd name="T14" fmla="*/ 0 w 1923"/>
                <a:gd name="T15" fmla="*/ 0 h 1184"/>
                <a:gd name="T16" fmla="*/ 1923 w 1923"/>
                <a:gd name="T17" fmla="*/ 1184 h 1184"/>
                <a:gd name="T18" fmla="*/ 1923 w 1923"/>
                <a:gd name="T19" fmla="*/ 1184 h 11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23" h="1184">
                  <a:moveTo>
                    <a:pt x="0" y="0"/>
                  </a:moveTo>
                  <a:lnTo>
                    <a:pt x="1923" y="0"/>
                  </a:lnTo>
                  <a:lnTo>
                    <a:pt x="1923" y="1184"/>
                  </a:lnTo>
                  <a:lnTo>
                    <a:pt x="0" y="1184"/>
                  </a:lnTo>
                  <a:lnTo>
                    <a:pt x="0" y="0"/>
                  </a:lnTo>
                  <a:lnTo>
                    <a:pt x="0" y="0"/>
                  </a:lnTo>
                  <a:close/>
                  <a:moveTo>
                    <a:pt x="0" y="0"/>
                  </a:moveTo>
                  <a:lnTo>
                    <a:pt x="0" y="0"/>
                  </a:lnTo>
                  <a:close/>
                  <a:moveTo>
                    <a:pt x="1923" y="1184"/>
                  </a:moveTo>
                  <a:lnTo>
                    <a:pt x="1923" y="1184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/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vert="horz" wrap="square" lIns="28800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lvl="0" algn="ctr">
                <a:lnSpc>
                  <a:spcPct val="150000"/>
                </a:lnSpc>
              </a:pPr>
              <a:r>
                <a:rPr kumimoji="0" lang="en-US" altLang="de-DE" sz="900" b="1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Application</a:t>
              </a:r>
            </a:p>
            <a:p>
              <a:pPr lvl="0" algn="ctr">
                <a:lnSpc>
                  <a:spcPct val="150000"/>
                </a:lnSpc>
              </a:pPr>
              <a:r>
                <a:rPr kumimoji="0" lang="en-US" altLang="de-DE" sz="900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Test stand</a:t>
              </a:r>
            </a:p>
            <a:p>
              <a:pPr algn="ctr">
                <a:lnSpc>
                  <a:spcPct val="150000"/>
                </a:lnSpc>
              </a:pPr>
              <a:r>
                <a:rPr kumimoji="0" lang="en-US" altLang="de-DE" sz="900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Machine automation</a:t>
              </a:r>
            </a:p>
            <a:p>
              <a:pPr algn="ctr">
                <a:lnSpc>
                  <a:spcPct val="150000"/>
                </a:lnSpc>
              </a:pPr>
              <a:r>
                <a:rPr kumimoji="0" lang="en-US" altLang="de-DE" sz="900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Experiment</a:t>
              </a:r>
            </a:p>
            <a:p>
              <a:pPr algn="ctr">
                <a:lnSpc>
                  <a:spcPct val="150000"/>
                </a:lnSpc>
              </a:pPr>
              <a:r>
                <a:rPr kumimoji="0" lang="en-US" altLang="de-DE" sz="900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Device under test</a:t>
              </a:r>
            </a:p>
            <a:p>
              <a:pPr algn="ctr">
                <a:lnSpc>
                  <a:spcPct val="150000"/>
                </a:lnSpc>
              </a:pPr>
              <a:r>
                <a:rPr kumimoji="0" lang="en-US" altLang="de-DE" sz="900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Sensor access</a:t>
              </a:r>
            </a:p>
            <a:p>
              <a:pPr algn="ctr">
                <a:lnSpc>
                  <a:spcPct val="150000"/>
                </a:lnSpc>
              </a:pPr>
              <a:r>
                <a:rPr kumimoji="0" lang="en-US" altLang="de-DE" sz="900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Actuator access</a:t>
              </a:r>
            </a:p>
            <a:p>
              <a:pPr algn="ctr">
                <a:lnSpc>
                  <a:spcPct val="150000"/>
                </a:lnSpc>
              </a:pPr>
              <a:r>
                <a:rPr kumimoji="0" lang="en-US" altLang="de-DE" sz="900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Bus communication</a:t>
              </a:r>
            </a:p>
          </p:txBody>
        </p:sp>
        <p:sp>
          <p:nvSpPr>
            <p:cNvPr id="20" name="Freeform 26"/>
            <p:cNvSpPr>
              <a:spLocks noEditPoints="1"/>
            </p:cNvSpPr>
            <p:nvPr/>
          </p:nvSpPr>
          <p:spPr bwMode="auto">
            <a:xfrm>
              <a:off x="-1" y="1454363"/>
              <a:ext cx="2676525" cy="5112568"/>
            </a:xfrm>
            <a:custGeom>
              <a:avLst/>
              <a:gdLst>
                <a:gd name="T0" fmla="*/ 0 w 1923"/>
                <a:gd name="T1" fmla="*/ 0 h 1184"/>
                <a:gd name="T2" fmla="*/ 1923 w 1923"/>
                <a:gd name="T3" fmla="*/ 0 h 1184"/>
                <a:gd name="T4" fmla="*/ 1923 w 1923"/>
                <a:gd name="T5" fmla="*/ 1184 h 1184"/>
                <a:gd name="T6" fmla="*/ 0 w 1923"/>
                <a:gd name="T7" fmla="*/ 1184 h 1184"/>
                <a:gd name="T8" fmla="*/ 0 w 1923"/>
                <a:gd name="T9" fmla="*/ 0 h 1184"/>
                <a:gd name="T10" fmla="*/ 0 w 1923"/>
                <a:gd name="T11" fmla="*/ 0 h 1184"/>
                <a:gd name="T12" fmla="*/ 0 w 1923"/>
                <a:gd name="T13" fmla="*/ 0 h 1184"/>
                <a:gd name="T14" fmla="*/ 0 w 1923"/>
                <a:gd name="T15" fmla="*/ 0 h 1184"/>
                <a:gd name="T16" fmla="*/ 1923 w 1923"/>
                <a:gd name="T17" fmla="*/ 1184 h 1184"/>
                <a:gd name="T18" fmla="*/ 1923 w 1923"/>
                <a:gd name="T19" fmla="*/ 1184 h 11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23" h="1184">
                  <a:moveTo>
                    <a:pt x="0" y="0"/>
                  </a:moveTo>
                  <a:lnTo>
                    <a:pt x="1923" y="0"/>
                  </a:lnTo>
                  <a:lnTo>
                    <a:pt x="1923" y="1184"/>
                  </a:lnTo>
                  <a:lnTo>
                    <a:pt x="0" y="1184"/>
                  </a:lnTo>
                  <a:lnTo>
                    <a:pt x="0" y="0"/>
                  </a:lnTo>
                  <a:lnTo>
                    <a:pt x="0" y="0"/>
                  </a:lnTo>
                  <a:close/>
                  <a:moveTo>
                    <a:pt x="0" y="0"/>
                  </a:moveTo>
                  <a:lnTo>
                    <a:pt x="0" y="0"/>
                  </a:lnTo>
                  <a:close/>
                  <a:moveTo>
                    <a:pt x="1923" y="1184"/>
                  </a:moveTo>
                  <a:lnTo>
                    <a:pt x="1923" y="1184"/>
                  </a:ln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/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lvl="0" algn="ctr">
                <a:lnSpc>
                  <a:spcPct val="150000"/>
                </a:lnSpc>
              </a:pPr>
              <a:r>
                <a:rPr kumimoji="0" lang="en-US" altLang="de-DE" sz="900" b="1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Real-Time CPU</a:t>
              </a:r>
            </a:p>
            <a:p>
              <a:pPr algn="ctr">
                <a:lnSpc>
                  <a:spcPct val="150000"/>
                </a:lnSpc>
              </a:pPr>
              <a:r>
                <a:rPr kumimoji="0" lang="en-US" altLang="de-DE" sz="900" b="1" i="1" dirty="0" err="1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ADwin</a:t>
              </a:r>
              <a:r>
                <a:rPr kumimoji="0" lang="en-US" altLang="de-DE" sz="900" b="1" i="1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-RT-OS</a:t>
              </a:r>
            </a:p>
            <a:p>
              <a:pPr algn="ctr">
                <a:lnSpc>
                  <a:spcPct val="150000"/>
                </a:lnSpc>
              </a:pPr>
              <a:r>
                <a:rPr kumimoji="0" lang="en-US" altLang="de-DE" sz="900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Multitasking</a:t>
              </a:r>
            </a:p>
            <a:p>
              <a:pPr lvl="0" algn="ctr">
                <a:lnSpc>
                  <a:spcPct val="150000"/>
                </a:lnSpc>
              </a:pPr>
              <a:r>
                <a:rPr kumimoji="0" lang="en-US" altLang="de-DE" sz="900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Bootloader</a:t>
              </a:r>
            </a:p>
            <a:p>
              <a:pPr lvl="0" algn="ctr">
                <a:lnSpc>
                  <a:spcPct val="150000"/>
                </a:lnSpc>
              </a:pPr>
              <a:r>
                <a:rPr kumimoji="0" lang="en-US" altLang="de-DE" sz="900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HDD/SSD</a:t>
              </a:r>
            </a:p>
            <a:p>
              <a:pPr algn="ctr">
                <a:lnSpc>
                  <a:spcPct val="150000"/>
                </a:lnSpc>
              </a:pPr>
              <a:r>
                <a:rPr kumimoji="0" lang="en-US" altLang="de-DE" sz="900" b="1" i="1" dirty="0" err="1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ADbasic</a:t>
              </a:r>
              <a:endParaRPr kumimoji="0" lang="en-US" altLang="de-DE" sz="9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  <a:p>
              <a:pPr algn="ctr">
                <a:lnSpc>
                  <a:spcPct val="150000"/>
                </a:lnSpc>
              </a:pPr>
              <a:r>
                <a:rPr kumimoji="0" lang="en-US" altLang="de-DE" sz="900" b="1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C-code functions</a:t>
              </a:r>
            </a:p>
            <a:p>
              <a:pPr algn="ctr">
                <a:lnSpc>
                  <a:spcPct val="150000"/>
                </a:lnSpc>
              </a:pPr>
              <a:r>
                <a:rPr kumimoji="0" lang="en-US" altLang="de-DE" sz="900" b="1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Simulink</a:t>
              </a:r>
              <a:r>
                <a:rPr kumimoji="0" lang="en-US" altLang="de-DE" sz="900" b="1" baseline="30000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®</a:t>
              </a:r>
              <a:r>
                <a:rPr kumimoji="0" lang="en-US" altLang="de-DE" sz="900" b="1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kumimoji="0" lang="en-US" altLang="de-DE" sz="900" b="1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models</a:t>
              </a:r>
            </a:p>
            <a:p>
              <a:pPr algn="ctr">
                <a:lnSpc>
                  <a:spcPct val="150000"/>
                </a:lnSpc>
              </a:pPr>
              <a:r>
                <a:rPr kumimoji="0" lang="en-US" altLang="de-DE" sz="900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~ ~ ~ ~ ~ ~ </a:t>
              </a:r>
            </a:p>
            <a:p>
              <a:pPr algn="ctr">
                <a:lnSpc>
                  <a:spcPct val="150000"/>
                </a:lnSpc>
              </a:pPr>
              <a:r>
                <a:rPr kumimoji="0" lang="en-US" altLang="de-DE" sz="900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PC communication task</a:t>
              </a:r>
            </a:p>
          </p:txBody>
        </p:sp>
        <p:sp>
          <p:nvSpPr>
            <p:cNvPr id="25" name="Pfeil nach links und rechts 24"/>
            <p:cNvSpPr/>
            <p:nvPr/>
          </p:nvSpPr>
          <p:spPr bwMode="auto">
            <a:xfrm>
              <a:off x="2579685" y="2601368"/>
              <a:ext cx="6640513" cy="1613253"/>
            </a:xfrm>
            <a:prstGeom prst="leftRightArrow">
              <a:avLst>
                <a:gd name="adj1" fmla="val 84916"/>
                <a:gd name="adj2" fmla="val 35857"/>
              </a:avLst>
            </a:prstGeom>
            <a:solidFill>
              <a:srgbClr val="959806"/>
            </a:solidFill>
            <a:ln>
              <a:headEnd type="none" w="med" len="med"/>
              <a:tailEnd type="none" w="med" len="med"/>
            </a:ln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kumimoji="0" lang="en-US" altLang="de-DE" sz="900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CAN • LIN • </a:t>
              </a:r>
              <a:r>
                <a:rPr kumimoji="0" lang="en-US" altLang="de-DE" sz="900" dirty="0" err="1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FlexRay</a:t>
              </a:r>
              <a:r>
                <a:rPr kumimoji="0" lang="en-US" altLang="de-DE" sz="900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 • SENT • PSI5 </a:t>
              </a:r>
            </a:p>
            <a:p>
              <a:pPr algn="ctr">
                <a:lnSpc>
                  <a:spcPct val="150000"/>
                </a:lnSpc>
              </a:pPr>
              <a:r>
                <a:rPr kumimoji="0" lang="en-US" altLang="de-DE" sz="900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• SPI • I2C • RT Ethernet • fast RS-422</a:t>
              </a:r>
            </a:p>
            <a:p>
              <a:pPr algn="ctr">
                <a:lnSpc>
                  <a:spcPct val="150000"/>
                </a:lnSpc>
              </a:pPr>
              <a:r>
                <a:rPr kumimoji="0" lang="en-US" altLang="de-DE" sz="900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MIL-STD-1553 • ARINC 429</a:t>
              </a:r>
            </a:p>
          </p:txBody>
        </p:sp>
        <p:sp>
          <p:nvSpPr>
            <p:cNvPr id="26" name="Freeform 26"/>
            <p:cNvSpPr>
              <a:spLocks noEditPoints="1"/>
            </p:cNvSpPr>
            <p:nvPr/>
          </p:nvSpPr>
          <p:spPr bwMode="auto">
            <a:xfrm>
              <a:off x="7848602" y="5223708"/>
              <a:ext cx="4343399" cy="1839055"/>
            </a:xfrm>
            <a:custGeom>
              <a:avLst/>
              <a:gdLst>
                <a:gd name="T0" fmla="*/ 0 w 1923"/>
                <a:gd name="T1" fmla="*/ 0 h 1184"/>
                <a:gd name="T2" fmla="*/ 1923 w 1923"/>
                <a:gd name="T3" fmla="*/ 0 h 1184"/>
                <a:gd name="T4" fmla="*/ 1923 w 1923"/>
                <a:gd name="T5" fmla="*/ 1184 h 1184"/>
                <a:gd name="T6" fmla="*/ 0 w 1923"/>
                <a:gd name="T7" fmla="*/ 1184 h 1184"/>
                <a:gd name="T8" fmla="*/ 0 w 1923"/>
                <a:gd name="T9" fmla="*/ 0 h 1184"/>
                <a:gd name="T10" fmla="*/ 0 w 1923"/>
                <a:gd name="T11" fmla="*/ 0 h 1184"/>
                <a:gd name="T12" fmla="*/ 0 w 1923"/>
                <a:gd name="T13" fmla="*/ 0 h 1184"/>
                <a:gd name="T14" fmla="*/ 0 w 1923"/>
                <a:gd name="T15" fmla="*/ 0 h 1184"/>
                <a:gd name="T16" fmla="*/ 1923 w 1923"/>
                <a:gd name="T17" fmla="*/ 1184 h 1184"/>
                <a:gd name="T18" fmla="*/ 1923 w 1923"/>
                <a:gd name="T19" fmla="*/ 1184 h 11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23" h="1184">
                  <a:moveTo>
                    <a:pt x="0" y="0"/>
                  </a:moveTo>
                  <a:lnTo>
                    <a:pt x="1923" y="0"/>
                  </a:lnTo>
                  <a:lnTo>
                    <a:pt x="1923" y="1184"/>
                  </a:lnTo>
                  <a:lnTo>
                    <a:pt x="0" y="1184"/>
                  </a:lnTo>
                  <a:lnTo>
                    <a:pt x="0" y="0"/>
                  </a:lnTo>
                  <a:lnTo>
                    <a:pt x="0" y="0"/>
                  </a:lnTo>
                  <a:close/>
                  <a:moveTo>
                    <a:pt x="0" y="0"/>
                  </a:moveTo>
                  <a:lnTo>
                    <a:pt x="0" y="0"/>
                  </a:lnTo>
                  <a:close/>
                  <a:moveTo>
                    <a:pt x="1923" y="1184"/>
                  </a:moveTo>
                  <a:lnTo>
                    <a:pt x="1923" y="1184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/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spAutoFit/>
            </a:bodyPr>
            <a:lstStyle/>
            <a:p>
              <a:pPr lvl="0" algn="ctr">
                <a:lnSpc>
                  <a:spcPct val="150000"/>
                </a:lnSpc>
              </a:pPr>
              <a:r>
                <a:rPr kumimoji="0" lang="en-US" altLang="de-DE" sz="900" b="1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Windows, Linux, Mac </a:t>
              </a:r>
              <a:r>
                <a:rPr kumimoji="0" lang="en-US" altLang="de-DE" sz="900" b="1" dirty="0" err="1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OSx</a:t>
              </a:r>
              <a:endParaRPr kumimoji="0" lang="en-US" altLang="de-DE" sz="9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  <a:p>
              <a:pPr algn="ctr">
                <a:lnSpc>
                  <a:spcPct val="150000"/>
                </a:lnSpc>
              </a:pPr>
              <a:r>
                <a:rPr kumimoji="0" lang="en-US" altLang="de-DE" sz="900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VB, .</a:t>
              </a:r>
              <a:r>
                <a:rPr kumimoji="0" lang="en-US" altLang="de-DE" sz="900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NET™, </a:t>
              </a:r>
              <a:r>
                <a:rPr kumimoji="0" lang="en-US" altLang="de-DE" sz="900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C#, </a:t>
              </a:r>
              <a:r>
                <a:rPr kumimoji="0" lang="en-US" altLang="de-DE" sz="900" dirty="0" err="1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Phyton</a:t>
              </a:r>
              <a:r>
                <a:rPr kumimoji="0" lang="en-US" altLang="de-DE" sz="900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™, Java™</a:t>
              </a:r>
              <a:endParaRPr kumimoji="0" lang="en-US" altLang="de-DE" sz="9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  <a:p>
              <a:pPr algn="ctr">
                <a:lnSpc>
                  <a:spcPct val="150000"/>
                </a:lnSpc>
              </a:pPr>
              <a:r>
                <a:rPr lang="en-US" altLang="de-DE" sz="900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LabVIEW™,  </a:t>
              </a:r>
              <a:r>
                <a:rPr lang="en-US" altLang="de-DE" sz="900" dirty="0" err="1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Dasylab</a:t>
              </a:r>
              <a:r>
                <a:rPr lang="en-US" altLang="de-DE" sz="900" baseline="30000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®</a:t>
              </a:r>
              <a:r>
                <a:rPr lang="en-US" altLang="de-DE" sz="900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,</a:t>
              </a:r>
              <a:r>
                <a:rPr kumimoji="0" lang="en-US" altLang="de-DE" sz="900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 </a:t>
              </a:r>
              <a:endParaRPr kumimoji="0" lang="en-US" altLang="de-DE" sz="9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  <a:p>
              <a:pPr lvl="0" algn="ctr">
                <a:lnSpc>
                  <a:spcPct val="150000"/>
                </a:lnSpc>
              </a:pPr>
              <a:r>
                <a:rPr kumimoji="0" lang="en-US" altLang="de-DE" sz="900" dirty="0" err="1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Matlab</a:t>
              </a:r>
              <a:r>
                <a:rPr kumimoji="0" lang="en-US" altLang="de-DE" sz="900" baseline="30000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®</a:t>
              </a:r>
              <a:r>
                <a:rPr kumimoji="0" lang="en-US" altLang="de-DE" sz="900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, Simulink</a:t>
              </a:r>
              <a:r>
                <a:rPr lang="en-US" altLang="de-DE" sz="900" baseline="30000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®</a:t>
              </a:r>
              <a:r>
                <a:rPr lang="en-US" altLang="de-DE" sz="900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, </a:t>
              </a:r>
              <a:r>
                <a:rPr lang="en-US" altLang="de-DE" sz="900" dirty="0" err="1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Magali</a:t>
              </a:r>
              <a:r>
                <a:rPr lang="en-US" altLang="de-DE" sz="900" baseline="30000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®</a:t>
              </a:r>
              <a:r>
                <a:rPr lang="en-US" altLang="de-DE" sz="900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, </a:t>
              </a:r>
              <a:r>
                <a:rPr lang="en-US" altLang="de-DE" sz="900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… </a:t>
              </a:r>
              <a:endParaRPr kumimoji="0" lang="en-US" altLang="de-DE" sz="9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7" name="Pfeil nach links und rechts 26"/>
            <p:cNvSpPr/>
            <p:nvPr/>
          </p:nvSpPr>
          <p:spPr bwMode="auto">
            <a:xfrm>
              <a:off x="2573993" y="4073980"/>
              <a:ext cx="6688232" cy="1127434"/>
            </a:xfrm>
            <a:prstGeom prst="leftRightArrow">
              <a:avLst>
                <a:gd name="adj1" fmla="val 84916"/>
                <a:gd name="adj2" fmla="val 35857"/>
              </a:avLst>
            </a:prstGeom>
            <a:solidFill>
              <a:srgbClr val="959806"/>
            </a:solidFill>
            <a:ln>
              <a:headEnd type="none" w="med" len="med"/>
              <a:tailEnd type="none" w="med" len="med"/>
            </a:ln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kumimoji="0" lang="en-US" altLang="de-DE" sz="900" dirty="0" err="1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CANopen</a:t>
              </a:r>
              <a:r>
                <a:rPr kumimoji="0" lang="en-US" altLang="de-DE" sz="900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 • </a:t>
              </a:r>
              <a:r>
                <a:rPr kumimoji="0" lang="en-US" altLang="de-DE" sz="900" dirty="0" err="1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DeviceNet</a:t>
              </a:r>
              <a:r>
                <a:rPr kumimoji="0" lang="en-US" altLang="de-DE" sz="900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 • </a:t>
              </a:r>
              <a:r>
                <a:rPr kumimoji="0" lang="en-US" altLang="de-DE" sz="900" dirty="0" err="1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Profibus</a:t>
              </a:r>
              <a:r>
                <a:rPr kumimoji="0" lang="en-US" altLang="de-DE" sz="900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 •</a:t>
              </a:r>
            </a:p>
            <a:p>
              <a:pPr algn="ctr">
                <a:lnSpc>
                  <a:spcPct val="150000"/>
                </a:lnSpc>
              </a:pPr>
              <a:r>
                <a:rPr kumimoji="0" lang="en-US" altLang="de-DE" sz="900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RS-232/-422/-485 • PROFINET • </a:t>
              </a:r>
              <a:r>
                <a:rPr kumimoji="0" lang="en-US" altLang="de-DE" sz="900" dirty="0" err="1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EtherCat</a:t>
              </a:r>
              <a:r>
                <a:rPr kumimoji="0" lang="en-US" altLang="de-DE" sz="900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 </a:t>
              </a:r>
            </a:p>
          </p:txBody>
        </p:sp>
        <p:sp>
          <p:nvSpPr>
            <p:cNvPr id="28" name="Pfeil nach links und rechts 27"/>
            <p:cNvSpPr/>
            <p:nvPr/>
          </p:nvSpPr>
          <p:spPr bwMode="auto">
            <a:xfrm>
              <a:off x="2738131" y="5883625"/>
              <a:ext cx="5048862" cy="717125"/>
            </a:xfrm>
            <a:prstGeom prst="leftRightArrow">
              <a:avLst>
                <a:gd name="adj1" fmla="val 76311"/>
                <a:gd name="adj2" fmla="val 35857"/>
              </a:avLst>
            </a:prstGeom>
            <a:solidFill>
              <a:schemeClr val="accent2">
                <a:lumMod val="75000"/>
              </a:schemeClr>
            </a:solidFill>
            <a:ln>
              <a:headEnd type="none" w="med" len="med"/>
              <a:tailEnd type="none" w="med" len="med"/>
            </a:ln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lvl="0" algn="ctr">
                <a:lnSpc>
                  <a:spcPct val="150000"/>
                </a:lnSpc>
              </a:pPr>
              <a:r>
                <a:rPr kumimoji="0" lang="en-US" altLang="de-DE" sz="900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Ethernet •  online data exchange </a:t>
              </a:r>
            </a:p>
          </p:txBody>
        </p:sp>
        <p:sp>
          <p:nvSpPr>
            <p:cNvPr id="29" name="Pfeil nach links und rechts 28"/>
            <p:cNvSpPr/>
            <p:nvPr/>
          </p:nvSpPr>
          <p:spPr bwMode="auto">
            <a:xfrm>
              <a:off x="2579685" y="1521244"/>
              <a:ext cx="6640513" cy="1127434"/>
            </a:xfrm>
            <a:prstGeom prst="leftRightArrow">
              <a:avLst>
                <a:gd name="adj1" fmla="val 84916"/>
                <a:gd name="adj2" fmla="val 35857"/>
              </a:avLst>
            </a:prstGeom>
            <a:solidFill>
              <a:srgbClr val="959806"/>
            </a:solidFill>
            <a:ln>
              <a:headEnd type="none" w="med" len="med"/>
              <a:tailEnd type="none" w="med" len="med"/>
            </a:ln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lvl="0" algn="ctr">
                <a:lnSpc>
                  <a:spcPct val="150000"/>
                </a:lnSpc>
              </a:pPr>
              <a:r>
                <a:rPr kumimoji="0" lang="en-US" altLang="de-DE" sz="900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analog &amp; digital I/O • PWM • counter • </a:t>
              </a:r>
            </a:p>
            <a:p>
              <a:pPr lvl="0" algn="ctr">
                <a:lnSpc>
                  <a:spcPct val="150000"/>
                </a:lnSpc>
              </a:pPr>
              <a:r>
                <a:rPr kumimoji="0" lang="en-US" altLang="de-DE" sz="900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quadrature encoder • signal conditioning </a:t>
              </a:r>
            </a:p>
          </p:txBody>
        </p:sp>
      </p:grpSp>
      <p:sp>
        <p:nvSpPr>
          <p:cNvPr id="24" name="Rechteck 23"/>
          <p:cNvSpPr/>
          <p:nvPr/>
        </p:nvSpPr>
        <p:spPr>
          <a:xfrm>
            <a:off x="4038367" y="3741276"/>
            <a:ext cx="3285005" cy="3542508"/>
          </a:xfrm>
          <a:prstGeom prst="rect">
            <a:avLst/>
          </a:prstGeom>
        </p:spPr>
        <p:txBody>
          <a:bodyPr wrap="square" numCol="1">
            <a:spAutoFit/>
          </a:bodyPr>
          <a:lstStyle/>
          <a:p>
            <a:pPr>
              <a:lnSpc>
                <a:spcPct val="120000"/>
              </a:lnSpc>
              <a:spcAft>
                <a:spcPts val="600"/>
              </a:spcAft>
            </a:pPr>
            <a:r>
              <a:rPr lang="en-US" sz="1050" b="1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ADwin</a:t>
            </a:r>
            <a:r>
              <a:rPr lang="en-US" sz="105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50" dirty="0">
                <a:latin typeface="Arial" panose="020B0604020202020204" pitchFamily="34" charset="0"/>
                <a:cs typeface="Arial" panose="020B0604020202020204" pitchFamily="34" charset="0"/>
              </a:rPr>
              <a:t>systems add Real-Time capability to a Windows or Linux PC;  if the PC crashes, the </a:t>
            </a:r>
            <a:r>
              <a:rPr lang="en-US" sz="1050" b="1" i="1" dirty="0" err="1">
                <a:latin typeface="Arial" panose="020B0604020202020204" pitchFamily="34" charset="0"/>
                <a:cs typeface="Arial" panose="020B0604020202020204" pitchFamily="34" charset="0"/>
              </a:rPr>
              <a:t>ADwin</a:t>
            </a:r>
            <a:r>
              <a:rPr lang="en-US" sz="1050" dirty="0">
                <a:latin typeface="Arial" panose="020B0604020202020204" pitchFamily="34" charset="0"/>
                <a:cs typeface="Arial" panose="020B0604020202020204" pitchFamily="34" charset="0"/>
              </a:rPr>
              <a:t> system will continue to run, maintaining the integrity of the application.</a:t>
            </a:r>
          </a:p>
          <a:p>
            <a:pPr>
              <a:lnSpc>
                <a:spcPct val="120000"/>
              </a:lnSpc>
              <a:spcAft>
                <a:spcPts val="600"/>
              </a:spcAft>
            </a:pPr>
            <a:r>
              <a:rPr lang="en-US" sz="1050" b="1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ADwin</a:t>
            </a:r>
            <a:r>
              <a:rPr lang="en-US" sz="105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50" dirty="0">
                <a:latin typeface="Arial" panose="020B0604020202020204" pitchFamily="34" charset="0"/>
                <a:cs typeface="Arial" panose="020B0604020202020204" pitchFamily="34" charset="0"/>
              </a:rPr>
              <a:t>products cover a large variety of I/O types and interfaces, as well as a selection of different Real-Time CPUs. In addition to the CPUs, there is a large local memory for program code and measurement data, analog I/</a:t>
            </a:r>
            <a:r>
              <a:rPr lang="en-US" sz="1050" dirty="0" err="1">
                <a:latin typeface="Arial" panose="020B0604020202020204" pitchFamily="34" charset="0"/>
                <a:cs typeface="Arial" panose="020B0604020202020204" pitchFamily="34" charset="0"/>
              </a:rPr>
              <a:t>Os</a:t>
            </a:r>
            <a:r>
              <a:rPr lang="en-US" sz="1050" dirty="0">
                <a:latin typeface="Arial" panose="020B0604020202020204" pitchFamily="34" charset="0"/>
                <a:cs typeface="Arial" panose="020B0604020202020204" pitchFamily="34" charset="0"/>
              </a:rPr>
              <a:t>, digital I/</a:t>
            </a:r>
            <a:r>
              <a:rPr lang="en-US" sz="1050" dirty="0" err="1">
                <a:latin typeface="Arial" panose="020B0604020202020204" pitchFamily="34" charset="0"/>
                <a:cs typeface="Arial" panose="020B0604020202020204" pitchFamily="34" charset="0"/>
              </a:rPr>
              <a:t>Os</a:t>
            </a:r>
            <a:r>
              <a:rPr lang="en-US" sz="1050" dirty="0">
                <a:latin typeface="Arial" panose="020B0604020202020204" pitchFamily="34" charset="0"/>
                <a:cs typeface="Arial" panose="020B0604020202020204" pitchFamily="34" charset="0"/>
              </a:rPr>
              <a:t>, counters, different kind of serial interfaces for automotive, avionic and industrial serial busses, various expansions and options.</a:t>
            </a:r>
          </a:p>
          <a:p>
            <a:pPr>
              <a:lnSpc>
                <a:spcPct val="120000"/>
              </a:lnSpc>
              <a:spcAft>
                <a:spcPts val="600"/>
              </a:spcAft>
            </a:pPr>
            <a:r>
              <a:rPr lang="en-US" sz="1050" dirty="0" smtClean="0"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lang="en-US" sz="1050" dirty="0">
                <a:latin typeface="Arial" panose="020B0604020202020204" pitchFamily="34" charset="0"/>
                <a:cs typeface="Arial" panose="020B0604020202020204" pitchFamily="34" charset="0"/>
              </a:rPr>
              <a:t>communication between the </a:t>
            </a:r>
            <a:r>
              <a:rPr lang="en-US" sz="1050" b="1" i="1" dirty="0" err="1">
                <a:latin typeface="Arial" panose="020B0604020202020204" pitchFamily="34" charset="0"/>
                <a:cs typeface="Arial" panose="020B0604020202020204" pitchFamily="34" charset="0"/>
              </a:rPr>
              <a:t>ADwin</a:t>
            </a:r>
            <a:r>
              <a:rPr lang="en-US" sz="1050" dirty="0">
                <a:latin typeface="Arial" panose="020B0604020202020204" pitchFamily="34" charset="0"/>
                <a:cs typeface="Arial" panose="020B0604020202020204" pitchFamily="34" charset="0"/>
              </a:rPr>
              <a:t> system and the PC is done via Ethernet. Industrial bus interfaces allow </a:t>
            </a:r>
            <a:r>
              <a:rPr lang="en-US" sz="1050" dirty="0" smtClean="0">
                <a:latin typeface="Arial" panose="020B0604020202020204" pitchFamily="34" charset="0"/>
                <a:cs typeface="Arial" panose="020B0604020202020204" pitchFamily="34" charset="0"/>
              </a:rPr>
              <a:t> the </a:t>
            </a:r>
            <a:r>
              <a:rPr lang="en-US" sz="1050" dirty="0">
                <a:latin typeface="Arial" panose="020B0604020202020204" pitchFamily="34" charset="0"/>
                <a:cs typeface="Arial" panose="020B0604020202020204" pitchFamily="34" charset="0"/>
              </a:rPr>
              <a:t>connection to </a:t>
            </a:r>
            <a:r>
              <a:rPr lang="en-US" sz="1050" dirty="0" smtClean="0">
                <a:latin typeface="Arial" panose="020B0604020202020204" pitchFamily="34" charset="0"/>
                <a:cs typeface="Arial" panose="020B0604020202020204" pitchFamily="34" charset="0"/>
              </a:rPr>
              <a:t>PLCs </a:t>
            </a:r>
            <a:r>
              <a:rPr lang="en-US" sz="1050" smtClean="0">
                <a:latin typeface="Arial" panose="020B0604020202020204" pitchFamily="34" charset="0"/>
                <a:cs typeface="Arial" panose="020B0604020202020204" pitchFamily="34" charset="0"/>
              </a:rPr>
              <a:t>and </a:t>
            </a:r>
            <a:r>
              <a:rPr lang="en-US" sz="1050" smtClean="0">
                <a:latin typeface="Arial" panose="020B0604020202020204" pitchFamily="34" charset="0"/>
                <a:cs typeface="Arial" panose="020B0604020202020204" pitchFamily="34" charset="0"/>
              </a:rPr>
              <a:t>NCUs, </a:t>
            </a:r>
            <a:r>
              <a:rPr lang="en-US" sz="1050" dirty="0">
                <a:latin typeface="Arial" panose="020B0604020202020204" pitchFamily="34" charset="0"/>
                <a:cs typeface="Arial" panose="020B0604020202020204" pitchFamily="34" charset="0"/>
              </a:rPr>
              <a:t>while a bootloader supports complete stand-alone operations of the </a:t>
            </a:r>
            <a:r>
              <a:rPr lang="en-US" sz="1050" b="1" i="1" dirty="0" err="1">
                <a:latin typeface="Arial" panose="020B0604020202020204" pitchFamily="34" charset="0"/>
                <a:cs typeface="Arial" panose="020B0604020202020204" pitchFamily="34" charset="0"/>
              </a:rPr>
              <a:t>ADwin</a:t>
            </a:r>
            <a:r>
              <a:rPr lang="en-US" sz="105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50" dirty="0" smtClean="0">
                <a:latin typeface="Arial" panose="020B0604020202020204" pitchFamily="34" charset="0"/>
                <a:cs typeface="Arial" panose="020B0604020202020204" pitchFamily="34" charset="0"/>
              </a:rPr>
              <a:t>system if  needed.</a:t>
            </a:r>
            <a:endParaRPr lang="en-US" sz="10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487356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Grafik 2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9953" y="5973288"/>
            <a:ext cx="1347208" cy="783837"/>
          </a:xfrm>
          <a:prstGeom prst="rect">
            <a:avLst/>
          </a:prstGeom>
        </p:spPr>
      </p:pic>
      <p:pic>
        <p:nvPicPr>
          <p:cNvPr id="21" name="Grafik 2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783" y="10076915"/>
            <a:ext cx="1436424" cy="430740"/>
          </a:xfrm>
          <a:prstGeom prst="rect">
            <a:avLst/>
          </a:prstGeom>
        </p:spPr>
      </p:pic>
      <p:sp>
        <p:nvSpPr>
          <p:cNvPr id="31" name="Rechteck 30"/>
          <p:cNvSpPr/>
          <p:nvPr/>
        </p:nvSpPr>
        <p:spPr>
          <a:xfrm>
            <a:off x="1620645" y="593524"/>
            <a:ext cx="5969711" cy="584775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r"/>
            <a:r>
              <a:rPr lang="en-US" sz="1600" b="1" i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</a:t>
            </a:r>
            <a:r>
              <a:rPr lang="en-US" sz="1600" b="1" i="1" dirty="0" smtClean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b="1" i="1" dirty="0" err="1" smtClean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ADbasic</a:t>
            </a:r>
            <a:r>
              <a:rPr lang="en-US" sz="1600" b="1" i="1" dirty="0" smtClean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– </a:t>
            </a:r>
          </a:p>
          <a:p>
            <a:pPr algn="r"/>
            <a:r>
              <a:rPr lang="en-US" sz="1600" b="1" i="1" dirty="0" smtClean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Real-Time Development </a:t>
            </a:r>
            <a:r>
              <a:rPr lang="en-US" sz="1600" b="1" i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Tool Chain</a:t>
            </a:r>
          </a:p>
        </p:txBody>
      </p:sp>
      <p:sp>
        <p:nvSpPr>
          <p:cNvPr id="13" name="Titel 1"/>
          <p:cNvSpPr txBox="1">
            <a:spLocks/>
          </p:cNvSpPr>
          <p:nvPr/>
        </p:nvSpPr>
        <p:spPr>
          <a:xfrm>
            <a:off x="-1" y="-2860"/>
            <a:ext cx="1602540" cy="1414271"/>
          </a:xfrm>
          <a:prstGeom prst="rect">
            <a:avLst/>
          </a:prstGeom>
          <a:solidFill>
            <a:srgbClr val="FFFF50"/>
          </a:solidFill>
        </p:spPr>
        <p:txBody>
          <a:bodyPr vert="horz" lIns="76370" tIns="38185" rIns="76370" bIns="38185" rtlCol="0" anchor="ctr">
            <a:normAutofit/>
          </a:bodyPr>
          <a:lstStyle>
            <a:lvl1pPr algn="l" defTabSz="96012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62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en-US" sz="5011" b="1" i="1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itel 1"/>
          <p:cNvSpPr txBox="1">
            <a:spLocks/>
          </p:cNvSpPr>
          <p:nvPr/>
        </p:nvSpPr>
        <p:spPr>
          <a:xfrm>
            <a:off x="378559" y="405397"/>
            <a:ext cx="6021494" cy="720555"/>
          </a:xfrm>
          <a:prstGeom prst="rect">
            <a:avLst/>
          </a:prstGeom>
          <a:noFill/>
          <a:ln>
            <a:noFill/>
          </a:ln>
        </p:spPr>
        <p:txBody>
          <a:bodyPr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6000" b="1" i="1" dirty="0" err="1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ADwin</a:t>
            </a:r>
            <a:endParaRPr lang="en-US" sz="4000" b="1" i="1" dirty="0">
              <a:solidFill>
                <a:schemeClr val="accent6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Titel 1"/>
          <p:cNvSpPr txBox="1">
            <a:spLocks/>
          </p:cNvSpPr>
          <p:nvPr/>
        </p:nvSpPr>
        <p:spPr>
          <a:xfrm>
            <a:off x="0" y="1357156"/>
            <a:ext cx="7775575" cy="45719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vert="horz" lIns="76370" tIns="38185" rIns="76370" bIns="38185" rtlCol="0" anchor="ctr">
            <a:normAutofit fontScale="25000" lnSpcReduction="20000"/>
          </a:bodyPr>
          <a:lstStyle>
            <a:lvl1pPr algn="l" defTabSz="96012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62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en-US" sz="5011" b="1" i="1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feld 1"/>
          <p:cNvSpPr txBox="1"/>
          <p:nvPr/>
        </p:nvSpPr>
        <p:spPr>
          <a:xfrm>
            <a:off x="665018" y="1668856"/>
            <a:ext cx="4583876" cy="505369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  <a:spcAft>
                <a:spcPts val="600"/>
              </a:spcAft>
            </a:pPr>
            <a:r>
              <a:rPr lang="en-US" sz="1050" b="1" i="1" dirty="0" err="1">
                <a:solidFill>
                  <a:schemeClr val="dk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ADbasic</a:t>
            </a:r>
            <a:r>
              <a:rPr lang="en-US" sz="105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50" dirty="0">
                <a:latin typeface="Arial" panose="020B0604020202020204" pitchFamily="34" charset="0"/>
                <a:cs typeface="Arial" panose="020B0604020202020204" pitchFamily="34" charset="0"/>
              </a:rPr>
              <a:t>is </a:t>
            </a:r>
            <a:r>
              <a:rPr lang="en-US" sz="1050" dirty="0" smtClean="0">
                <a:latin typeface="Arial" panose="020B0604020202020204" pitchFamily="34" charset="0"/>
                <a:cs typeface="Arial" panose="020B0604020202020204" pitchFamily="34" charset="0"/>
              </a:rPr>
              <a:t>an easy-to-use </a:t>
            </a:r>
            <a:r>
              <a:rPr lang="en-US" sz="1050" dirty="0">
                <a:latin typeface="Arial" panose="020B0604020202020204" pitchFamily="34" charset="0"/>
                <a:cs typeface="Arial" panose="020B0604020202020204" pitchFamily="34" charset="0"/>
              </a:rPr>
              <a:t>Real-Time software development tool </a:t>
            </a:r>
            <a:r>
              <a:rPr lang="en-US" sz="1050" dirty="0" smtClean="0">
                <a:latin typeface="Arial" panose="020B0604020202020204" pitchFamily="34" charset="0"/>
                <a:cs typeface="Arial" panose="020B0604020202020204" pitchFamily="34" charset="0"/>
              </a:rPr>
              <a:t> for </a:t>
            </a:r>
            <a:r>
              <a:rPr lang="en-US" sz="1050" dirty="0">
                <a:latin typeface="Arial" panose="020B0604020202020204" pitchFamily="34" charset="0"/>
                <a:cs typeface="Arial" panose="020B0604020202020204" pitchFamily="34" charset="0"/>
              </a:rPr>
              <a:t>deterministic, time-critical processes </a:t>
            </a:r>
            <a:r>
              <a:rPr lang="en-US" sz="1050" dirty="0" smtClean="0">
                <a:latin typeface="Arial" panose="020B0604020202020204" pitchFamily="34" charset="0"/>
                <a:cs typeface="Arial" panose="020B0604020202020204" pitchFamily="34" charset="0"/>
              </a:rPr>
              <a:t>on </a:t>
            </a:r>
            <a:r>
              <a:rPr lang="en-US" sz="1050" b="1" i="1" dirty="0" err="1">
                <a:solidFill>
                  <a:schemeClr val="dk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ADwin</a:t>
            </a:r>
            <a:r>
              <a:rPr lang="en-US" sz="105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50" dirty="0">
                <a:latin typeface="Arial" panose="020B0604020202020204" pitchFamily="34" charset="0"/>
                <a:cs typeface="Arial" panose="020B0604020202020204" pitchFamily="34" charset="0"/>
              </a:rPr>
              <a:t>systems. Whether you need to run intelligent data acquisition with online analysis or complex </a:t>
            </a:r>
            <a:r>
              <a:rPr lang="en-US" sz="1050" dirty="0" smtClean="0">
                <a:latin typeface="Arial" panose="020B0604020202020204" pitchFamily="34" charset="0"/>
                <a:cs typeface="Arial" panose="020B0604020202020204" pitchFamily="34" charset="0"/>
              </a:rPr>
              <a:t>trigger conditions</a:t>
            </a:r>
            <a:r>
              <a:rPr lang="en-US" sz="1050" dirty="0">
                <a:latin typeface="Arial" panose="020B0604020202020204" pitchFamily="34" charset="0"/>
                <a:cs typeface="Arial" panose="020B0604020202020204" pitchFamily="34" charset="0"/>
              </a:rPr>
              <a:t>, to use open- and closed-loop controllers such as multichannel PID and others, or to generate any </a:t>
            </a:r>
            <a:r>
              <a:rPr lang="en-US" sz="1050" dirty="0" smtClean="0">
                <a:latin typeface="Arial" panose="020B0604020202020204" pitchFamily="34" charset="0"/>
                <a:cs typeface="Arial" panose="020B0604020202020204" pitchFamily="34" charset="0"/>
              </a:rPr>
              <a:t>kind of </a:t>
            </a:r>
            <a:r>
              <a:rPr lang="en-US" sz="1050" dirty="0">
                <a:latin typeface="Arial" panose="020B0604020202020204" pitchFamily="34" charset="0"/>
                <a:cs typeface="Arial" panose="020B0604020202020204" pitchFamily="34" charset="0"/>
              </a:rPr>
              <a:t>periodic or non-periodic waveforms, </a:t>
            </a:r>
            <a:r>
              <a:rPr lang="en-US" sz="1050" b="1" i="1" dirty="0" err="1">
                <a:solidFill>
                  <a:schemeClr val="dk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ADbasic</a:t>
            </a:r>
            <a:r>
              <a:rPr lang="en-US" sz="1050" dirty="0">
                <a:latin typeface="Arial" panose="020B0604020202020204" pitchFamily="34" charset="0"/>
                <a:cs typeface="Arial" panose="020B0604020202020204" pitchFamily="34" charset="0"/>
              </a:rPr>
              <a:t> is the key! We provide the development of various </a:t>
            </a:r>
            <a:r>
              <a:rPr lang="en-US" sz="1050" dirty="0" smtClean="0">
                <a:latin typeface="Arial" panose="020B0604020202020204" pitchFamily="34" charset="0"/>
                <a:cs typeface="Arial" panose="020B0604020202020204" pitchFamily="34" charset="0"/>
              </a:rPr>
              <a:t>Real-Time applications </a:t>
            </a:r>
            <a:r>
              <a:rPr lang="en-US" sz="1050" dirty="0">
                <a:latin typeface="Arial" panose="020B0604020202020204" pitchFamily="34" charset="0"/>
                <a:cs typeface="Arial" panose="020B0604020202020204" pitchFamily="34" charset="0"/>
              </a:rPr>
              <a:t>with precise and deterministic operations and timings.</a:t>
            </a:r>
          </a:p>
          <a:p>
            <a:pPr>
              <a:lnSpc>
                <a:spcPct val="120000"/>
              </a:lnSpc>
              <a:spcAft>
                <a:spcPts val="600"/>
              </a:spcAft>
            </a:pPr>
            <a:r>
              <a:rPr lang="en-US" sz="1050" b="1" i="1" dirty="0" err="1">
                <a:solidFill>
                  <a:schemeClr val="dk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ADbasic</a:t>
            </a:r>
            <a:r>
              <a:rPr lang="en-US" sz="1050" dirty="0">
                <a:latin typeface="Arial" panose="020B0604020202020204" pitchFamily="34" charset="0"/>
                <a:cs typeface="Arial" panose="020B0604020202020204" pitchFamily="34" charset="0"/>
              </a:rPr>
              <a:t> is an integrated development environment that runs under Windows with many online </a:t>
            </a:r>
            <a:r>
              <a:rPr lang="en-US" sz="1050" dirty="0" smtClean="0">
                <a:latin typeface="Arial" panose="020B0604020202020204" pitchFamily="34" charset="0"/>
                <a:cs typeface="Arial" panose="020B0604020202020204" pitchFamily="34" charset="0"/>
              </a:rPr>
              <a:t>debugging features</a:t>
            </a:r>
            <a:r>
              <a:rPr lang="en-US" sz="1050" dirty="0">
                <a:latin typeface="Arial" panose="020B0604020202020204" pitchFamily="34" charset="0"/>
                <a:cs typeface="Arial" panose="020B0604020202020204" pitchFamily="34" charset="0"/>
              </a:rPr>
              <a:t>. Its easy-to-learn, standard command syntax has been expanded with a number of functions to access </a:t>
            </a:r>
            <a:r>
              <a:rPr lang="en-US" sz="1050" dirty="0" smtClean="0">
                <a:latin typeface="Arial" panose="020B0604020202020204" pitchFamily="34" charset="0"/>
                <a:cs typeface="Arial" panose="020B0604020202020204" pitchFamily="34" charset="0"/>
              </a:rPr>
              <a:t>all inputs</a:t>
            </a:r>
            <a:r>
              <a:rPr lang="en-US" sz="1050" dirty="0">
                <a:latin typeface="Arial" panose="020B0604020202020204" pitchFamily="34" charset="0"/>
                <a:cs typeface="Arial" panose="020B0604020202020204" pitchFamily="34" charset="0"/>
              </a:rPr>
              <a:t>, outputs and interfaces of an </a:t>
            </a:r>
            <a:r>
              <a:rPr lang="en-US" sz="1050" b="1" i="1" dirty="0" err="1">
                <a:solidFill>
                  <a:schemeClr val="dk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ADwin</a:t>
            </a:r>
            <a:r>
              <a:rPr lang="en-US" sz="1050" dirty="0">
                <a:latin typeface="Arial" panose="020B0604020202020204" pitchFamily="34" charset="0"/>
                <a:cs typeface="Arial" panose="020B0604020202020204" pitchFamily="34" charset="0"/>
              </a:rPr>
              <a:t> system, as well as functions for process control and for </a:t>
            </a:r>
            <a:r>
              <a:rPr lang="en-US" sz="1050" dirty="0" smtClean="0">
                <a:latin typeface="Arial" panose="020B0604020202020204" pitchFamily="34" charset="0"/>
                <a:cs typeface="Arial" panose="020B0604020202020204" pitchFamily="34" charset="0"/>
              </a:rPr>
              <a:t>communication with </a:t>
            </a:r>
            <a:r>
              <a:rPr lang="en-US" sz="1050" dirty="0">
                <a:latin typeface="Arial" panose="020B0604020202020204" pitchFamily="34" charset="0"/>
                <a:cs typeface="Arial" panose="020B0604020202020204" pitchFamily="34" charset="0"/>
              </a:rPr>
              <a:t>the PC.</a:t>
            </a:r>
          </a:p>
          <a:p>
            <a:pPr>
              <a:lnSpc>
                <a:spcPct val="120000"/>
              </a:lnSpc>
              <a:spcAft>
                <a:spcPts val="600"/>
              </a:spcAft>
            </a:pPr>
            <a:r>
              <a:rPr lang="en-US" sz="1050" dirty="0">
                <a:latin typeface="Arial" panose="020B0604020202020204" pitchFamily="34" charset="0"/>
                <a:cs typeface="Arial" panose="020B0604020202020204" pitchFamily="34" charset="0"/>
              </a:rPr>
              <a:t>Along with </a:t>
            </a:r>
            <a:r>
              <a:rPr lang="en-US" sz="1050" b="1" i="1" dirty="0" err="1">
                <a:solidFill>
                  <a:schemeClr val="dk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ADbasic</a:t>
            </a:r>
            <a:r>
              <a:rPr lang="en-US" sz="1050" dirty="0">
                <a:latin typeface="Arial" panose="020B0604020202020204" pitchFamily="34" charset="0"/>
                <a:cs typeface="Arial" panose="020B0604020202020204" pitchFamily="34" charset="0"/>
              </a:rPr>
              <a:t>, the </a:t>
            </a:r>
            <a:r>
              <a:rPr lang="en-US" sz="1050" b="1" i="1" dirty="0" err="1">
                <a:solidFill>
                  <a:schemeClr val="dk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ADwin</a:t>
            </a:r>
            <a:r>
              <a:rPr lang="en-US" sz="1050" dirty="0">
                <a:latin typeface="Arial" panose="020B0604020202020204" pitchFamily="34" charset="0"/>
                <a:cs typeface="Arial" panose="020B0604020202020204" pitchFamily="34" charset="0"/>
              </a:rPr>
              <a:t> Real-Time operating system is optimized for the shortest possible </a:t>
            </a:r>
            <a:r>
              <a:rPr lang="en-US" sz="1050" dirty="0" smtClean="0">
                <a:latin typeface="Arial" panose="020B0604020202020204" pitchFamily="34" charset="0"/>
                <a:cs typeface="Arial" panose="020B0604020202020204" pitchFamily="34" charset="0"/>
              </a:rPr>
              <a:t>response times. </a:t>
            </a:r>
            <a:r>
              <a:rPr lang="en-US" sz="1050" dirty="0">
                <a:latin typeface="Arial" panose="020B0604020202020204" pitchFamily="34" charset="0"/>
                <a:cs typeface="Arial" panose="020B0604020202020204" pitchFamily="34" charset="0"/>
              </a:rPr>
              <a:t>It manages parallel processes which can be executed on the same CPU in a </a:t>
            </a:r>
            <a:r>
              <a:rPr lang="en-US" sz="1050" dirty="0" smtClean="0">
                <a:latin typeface="Arial" panose="020B0604020202020204" pitchFamily="34" charset="0"/>
                <a:cs typeface="Arial" panose="020B0604020202020204" pitchFamily="34" charset="0"/>
              </a:rPr>
              <a:t>multi-tasking mode</a:t>
            </a:r>
            <a:r>
              <a:rPr lang="en-US" sz="1050" dirty="0">
                <a:latin typeface="Arial" panose="020B0604020202020204" pitchFamily="34" charset="0"/>
                <a:cs typeface="Arial" panose="020B0604020202020204" pitchFamily="34" charset="0"/>
              </a:rPr>
              <a:t>, with different priorities and process cycle times.</a:t>
            </a:r>
          </a:p>
          <a:p>
            <a:pPr>
              <a:lnSpc>
                <a:spcPct val="120000"/>
              </a:lnSpc>
              <a:spcAft>
                <a:spcPts val="600"/>
              </a:spcAft>
            </a:pPr>
            <a:r>
              <a:rPr lang="en-US" sz="1050" b="1" i="1" dirty="0" err="1">
                <a:solidFill>
                  <a:schemeClr val="dk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ADbasic</a:t>
            </a:r>
            <a:r>
              <a:rPr lang="en-US" sz="1050" dirty="0">
                <a:latin typeface="Arial" panose="020B0604020202020204" pitchFamily="34" charset="0"/>
                <a:cs typeface="Arial" panose="020B0604020202020204" pitchFamily="34" charset="0"/>
              </a:rPr>
              <a:t> is source code compatible to previous versions; the same code can be executed on different </a:t>
            </a:r>
            <a:r>
              <a:rPr lang="en-US" sz="1050" b="1" i="1" dirty="0" err="1">
                <a:solidFill>
                  <a:schemeClr val="dk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ADwin</a:t>
            </a:r>
            <a:r>
              <a:rPr lang="en-US" sz="1050" dirty="0" smtClean="0">
                <a:latin typeface="Arial" panose="020B0604020202020204" pitchFamily="34" charset="0"/>
                <a:cs typeface="Arial" panose="020B0604020202020204" pitchFamily="34" charset="0"/>
              </a:rPr>
              <a:t> systems </a:t>
            </a:r>
            <a:r>
              <a:rPr lang="en-US" sz="1050" dirty="0">
                <a:latin typeface="Arial" panose="020B0604020202020204" pitchFamily="34" charset="0"/>
                <a:cs typeface="Arial" panose="020B0604020202020204" pitchFamily="34" charset="0"/>
              </a:rPr>
              <a:t>with different CPUs. This means that by using </a:t>
            </a:r>
            <a:r>
              <a:rPr lang="en-US" sz="1050" b="1" i="1" dirty="0" err="1">
                <a:solidFill>
                  <a:schemeClr val="dk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ADbasic</a:t>
            </a:r>
            <a:r>
              <a:rPr lang="en-US" sz="1050" dirty="0">
                <a:latin typeface="Arial" panose="020B0604020202020204" pitchFamily="34" charset="0"/>
                <a:cs typeface="Arial" panose="020B0604020202020204" pitchFamily="34" charset="0"/>
              </a:rPr>
              <a:t>, the </a:t>
            </a:r>
            <a:r>
              <a:rPr lang="en-US" sz="1050" b="1" i="1" dirty="0" err="1">
                <a:solidFill>
                  <a:schemeClr val="dk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ADwin</a:t>
            </a:r>
            <a:r>
              <a:rPr lang="en-US" sz="1050" dirty="0">
                <a:latin typeface="Arial" panose="020B0604020202020204" pitchFamily="34" charset="0"/>
                <a:cs typeface="Arial" panose="020B0604020202020204" pitchFamily="34" charset="0"/>
              </a:rPr>
              <a:t> concept gives you a great </a:t>
            </a:r>
            <a:r>
              <a:rPr lang="en-US" sz="1050" dirty="0" smtClean="0">
                <a:latin typeface="Arial" panose="020B0604020202020204" pitchFamily="34" charset="0"/>
                <a:cs typeface="Arial" panose="020B0604020202020204" pitchFamily="34" charset="0"/>
              </a:rPr>
              <a:t>advantage by </a:t>
            </a:r>
            <a:r>
              <a:rPr lang="en-US" sz="1050" dirty="0">
                <a:latin typeface="Arial" panose="020B0604020202020204" pitchFamily="34" charset="0"/>
                <a:cs typeface="Arial" panose="020B0604020202020204" pitchFamily="34" charset="0"/>
              </a:rPr>
              <a:t>using future hardware together with your currently-developed code. This saves on development </a:t>
            </a:r>
            <a:r>
              <a:rPr lang="en-US" sz="1050" dirty="0" smtClean="0">
                <a:latin typeface="Arial" panose="020B0604020202020204" pitchFamily="34" charset="0"/>
                <a:cs typeface="Arial" panose="020B0604020202020204" pitchFamily="34" charset="0"/>
              </a:rPr>
              <a:t>costs over </a:t>
            </a:r>
            <a:r>
              <a:rPr lang="en-US" sz="1050" dirty="0">
                <a:latin typeface="Arial" panose="020B0604020202020204" pitchFamily="34" charset="0"/>
                <a:cs typeface="Arial" panose="020B0604020202020204" pitchFamily="34" charset="0"/>
              </a:rPr>
              <a:t>the long-term.</a:t>
            </a:r>
          </a:p>
          <a:p>
            <a:pPr>
              <a:lnSpc>
                <a:spcPct val="120000"/>
              </a:lnSpc>
              <a:spcAft>
                <a:spcPts val="600"/>
              </a:spcAft>
            </a:pPr>
            <a:r>
              <a:rPr lang="en-US" sz="1050" dirty="0">
                <a:latin typeface="Arial" panose="020B0604020202020204" pitchFamily="34" charset="0"/>
                <a:cs typeface="Arial" panose="020B0604020202020204" pitchFamily="34" charset="0"/>
              </a:rPr>
              <a:t>In the </a:t>
            </a:r>
            <a:r>
              <a:rPr lang="en-US" sz="1050">
                <a:latin typeface="Arial" panose="020B0604020202020204" pitchFamily="34" charset="0"/>
                <a:cs typeface="Arial" panose="020B0604020202020204" pitchFamily="34" charset="0"/>
              </a:rPr>
              <a:t>latest </a:t>
            </a:r>
            <a:r>
              <a:rPr lang="en-US" sz="1050" smtClean="0">
                <a:latin typeface="Arial" panose="020B0604020202020204" pitchFamily="34" charset="0"/>
                <a:cs typeface="Arial" panose="020B0604020202020204" pitchFamily="34" charset="0"/>
              </a:rPr>
              <a:t>version, </a:t>
            </a:r>
            <a:r>
              <a:rPr lang="en-US" sz="1050" b="1" i="1" dirty="0" err="1">
                <a:solidFill>
                  <a:schemeClr val="dk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ADbasic</a:t>
            </a:r>
            <a:r>
              <a:rPr lang="en-US" sz="105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50" dirty="0" smtClean="0">
                <a:latin typeface="Arial" panose="020B0604020202020204" pitchFamily="34" charset="0"/>
                <a:cs typeface="Arial" panose="020B0604020202020204" pitchFamily="34" charset="0"/>
              </a:rPr>
              <a:t>6.2 </a:t>
            </a:r>
            <a:r>
              <a:rPr lang="en-US" sz="1050" dirty="0">
                <a:latin typeface="Arial" panose="020B0604020202020204" pitchFamily="34" charset="0"/>
                <a:cs typeface="Arial" panose="020B0604020202020204" pitchFamily="34" charset="0"/>
              </a:rPr>
              <a:t>for </a:t>
            </a:r>
            <a:r>
              <a:rPr lang="en-US" sz="1050">
                <a:latin typeface="Arial" panose="020B0604020202020204" pitchFamily="34" charset="0"/>
                <a:cs typeface="Arial" panose="020B0604020202020204" pitchFamily="34" charset="0"/>
              </a:rPr>
              <a:t>T12-based </a:t>
            </a:r>
            <a:r>
              <a:rPr lang="en-US" sz="1050" smtClean="0">
                <a:latin typeface="Arial" panose="020B0604020202020204" pitchFamily="34" charset="0"/>
                <a:cs typeface="Arial" panose="020B0604020202020204" pitchFamily="34" charset="0"/>
              </a:rPr>
              <a:t>CPUs in </a:t>
            </a:r>
            <a:r>
              <a:rPr lang="en-US" sz="1050" b="1" i="1" dirty="0" err="1">
                <a:latin typeface="Arial" panose="020B0604020202020204" pitchFamily="34" charset="0"/>
                <a:cs typeface="Arial" panose="020B0604020202020204" pitchFamily="34" charset="0"/>
              </a:rPr>
              <a:t>ADwin</a:t>
            </a:r>
            <a:r>
              <a:rPr lang="en-US" sz="1050" b="1" i="1" dirty="0">
                <a:latin typeface="Arial" panose="020B0604020202020204" pitchFamily="34" charset="0"/>
                <a:cs typeface="Arial" panose="020B0604020202020204" pitchFamily="34" charset="0"/>
              </a:rPr>
              <a:t>-Pro-II</a:t>
            </a:r>
            <a:r>
              <a:rPr lang="en-US" sz="105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50">
                <a:latin typeface="Arial" panose="020B0604020202020204" pitchFamily="34" charset="0"/>
                <a:cs typeface="Arial" panose="020B0604020202020204" pitchFamily="34" charset="0"/>
              </a:rPr>
              <a:t>and </a:t>
            </a:r>
            <a:r>
              <a:rPr lang="en-US" sz="1050" b="1" i="1">
                <a:latin typeface="Arial" panose="020B0604020202020204" pitchFamily="34" charset="0"/>
                <a:cs typeface="Arial" panose="020B0604020202020204" pitchFamily="34" charset="0"/>
              </a:rPr>
              <a:t>ADwin-X-A20</a:t>
            </a:r>
            <a:r>
              <a:rPr lang="en-US" sz="105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50" dirty="0" smtClean="0">
                <a:latin typeface="Arial" panose="020B0604020202020204" pitchFamily="34" charset="0"/>
                <a:cs typeface="Arial" panose="020B0604020202020204" pitchFamily="34" charset="0"/>
              </a:rPr>
              <a:t>provides a </a:t>
            </a:r>
            <a:r>
              <a:rPr lang="en-US" sz="1050" smtClean="0">
                <a:latin typeface="Arial" panose="020B0604020202020204" pitchFamily="34" charset="0"/>
                <a:cs typeface="Arial" panose="020B0604020202020204" pitchFamily="34" charset="0"/>
              </a:rPr>
              <a:t>strong link </a:t>
            </a:r>
            <a:r>
              <a:rPr lang="en-US" sz="1050" dirty="0" smtClean="0">
                <a:latin typeface="Arial" panose="020B0604020202020204" pitchFamily="34" charset="0"/>
                <a:cs typeface="Arial" panose="020B0604020202020204" pitchFamily="34" charset="0"/>
              </a:rPr>
              <a:t>to Simulink</a:t>
            </a:r>
            <a:r>
              <a:rPr lang="en-US" sz="1050" baseline="30000" dirty="0">
                <a:latin typeface="Arial" panose="020B0604020202020204" pitchFamily="34" charset="0"/>
                <a:cs typeface="Arial" panose="020B0604020202020204" pitchFamily="34" charset="0"/>
              </a:rPr>
              <a:t>®</a:t>
            </a:r>
            <a:r>
              <a:rPr lang="en-US" sz="105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50" dirty="0" smtClean="0">
                <a:latin typeface="Arial" panose="020B0604020202020204" pitchFamily="34" charset="0"/>
                <a:cs typeface="Arial" panose="020B0604020202020204" pitchFamily="34" charset="0"/>
              </a:rPr>
              <a:t>and/or </a:t>
            </a:r>
            <a:r>
              <a:rPr lang="en-US" sz="105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Matlab</a:t>
            </a:r>
            <a:r>
              <a:rPr lang="en-US" sz="1050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®</a:t>
            </a:r>
            <a:r>
              <a:rPr lang="en-US" sz="105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10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feld 11"/>
          <p:cNvSpPr txBox="1"/>
          <p:nvPr/>
        </p:nvSpPr>
        <p:spPr>
          <a:xfrm>
            <a:off x="665018" y="7186412"/>
            <a:ext cx="6749242" cy="2379113"/>
          </a:xfrm>
          <a:prstGeom prst="rect">
            <a:avLst/>
          </a:prstGeom>
          <a:gradFill>
            <a:gsLst>
              <a:gs pos="0">
                <a:schemeClr val="accent6">
                  <a:satMod val="105000"/>
                  <a:tint val="67000"/>
                  <a:lumMod val="48000"/>
                  <a:lumOff val="52000"/>
                  <a:alpha val="52000"/>
                </a:schemeClr>
              </a:gs>
              <a:gs pos="100000">
                <a:schemeClr val="accent6">
                  <a:satMod val="109000"/>
                  <a:tint val="81000"/>
                  <a:lumMod val="60000"/>
                  <a:lumOff val="40000"/>
                </a:schemeClr>
              </a:gs>
            </a:gsLst>
            <a:lin ang="5400000" scaled="0"/>
          </a:gradFill>
          <a:ln>
            <a:solidFill>
              <a:schemeClr val="accent6">
                <a:alpha val="40000"/>
              </a:schemeClr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lnSpc>
                <a:spcPct val="120000"/>
              </a:lnSpc>
              <a:spcAft>
                <a:spcPts val="600"/>
              </a:spcAft>
            </a:pPr>
            <a:r>
              <a:rPr lang="en-US" sz="1050" b="1" i="1" dirty="0" err="1">
                <a:latin typeface="Arial" panose="020B0604020202020204" pitchFamily="34" charset="0"/>
                <a:cs typeface="Arial" panose="020B0604020202020204" pitchFamily="34" charset="0"/>
              </a:rPr>
              <a:t>ADwin</a:t>
            </a:r>
            <a:r>
              <a:rPr lang="en-US" sz="1050" b="1" dirty="0">
                <a:latin typeface="Arial" panose="020B0604020202020204" pitchFamily="34" charset="0"/>
                <a:cs typeface="Arial" panose="020B0604020202020204" pitchFamily="34" charset="0"/>
              </a:rPr>
              <a:t> Real-Time – with Sub-Microsecond Precision!</a:t>
            </a:r>
          </a:p>
          <a:p>
            <a:pPr>
              <a:lnSpc>
                <a:spcPct val="120000"/>
              </a:lnSpc>
              <a:spcAft>
                <a:spcPts val="600"/>
              </a:spcAft>
            </a:pPr>
            <a:r>
              <a:rPr lang="en-US" sz="1050" b="1" i="1" dirty="0" err="1">
                <a:latin typeface="Arial" panose="020B0604020202020204" pitchFamily="34" charset="0"/>
                <a:cs typeface="Arial" panose="020B0604020202020204" pitchFamily="34" charset="0"/>
              </a:rPr>
              <a:t>ADwin</a:t>
            </a:r>
            <a:r>
              <a:rPr lang="en-US" sz="1050" dirty="0">
                <a:latin typeface="Arial" panose="020B0604020202020204" pitchFamily="34" charset="0"/>
                <a:cs typeface="Arial" panose="020B0604020202020204" pitchFamily="34" charset="0"/>
              </a:rPr>
              <a:t> applications always run in Real-Time! Every sampled value can be evaluated in the same sampling step</a:t>
            </a:r>
            <a:r>
              <a:rPr lang="en-US" sz="1050" dirty="0" smtClean="0">
                <a:latin typeface="Arial" panose="020B0604020202020204" pitchFamily="34" charset="0"/>
                <a:cs typeface="Arial" panose="020B0604020202020204" pitchFamily="34" charset="0"/>
              </a:rPr>
              <a:t>, so </a:t>
            </a:r>
            <a:r>
              <a:rPr lang="en-US" sz="1050" dirty="0">
                <a:latin typeface="Arial" panose="020B0604020202020204" pitchFamily="34" charset="0"/>
                <a:cs typeface="Arial" panose="020B0604020202020204" pitchFamily="34" charset="0"/>
              </a:rPr>
              <a:t>that a control function or an online analysis can immediately follow. The best solution for fast </a:t>
            </a:r>
            <a:r>
              <a:rPr lang="en-US" sz="1050" dirty="0" smtClean="0">
                <a:latin typeface="Arial" panose="020B0604020202020204" pitchFamily="34" charset="0"/>
                <a:cs typeface="Arial" panose="020B0604020202020204" pitchFamily="34" charset="0"/>
              </a:rPr>
              <a:t>Real-Time applications </a:t>
            </a:r>
            <a:r>
              <a:rPr lang="en-US" sz="1050" dirty="0">
                <a:latin typeface="Arial" panose="020B0604020202020204" pitchFamily="34" charset="0"/>
                <a:cs typeface="Arial" panose="020B0604020202020204" pitchFamily="34" charset="0"/>
              </a:rPr>
              <a:t>is to place a dedicated CPU close to the signals with its own resources for flexible </a:t>
            </a:r>
            <a:r>
              <a:rPr lang="en-US" sz="1050">
                <a:latin typeface="Arial" panose="020B0604020202020204" pitchFamily="34" charset="0"/>
                <a:cs typeface="Arial" panose="020B0604020202020204" pitchFamily="34" charset="0"/>
              </a:rPr>
              <a:t>and </a:t>
            </a:r>
            <a:r>
              <a:rPr lang="en-US" sz="1050" smtClean="0">
                <a:latin typeface="Arial" panose="020B0604020202020204" pitchFamily="34" charset="0"/>
                <a:cs typeface="Arial" panose="020B0604020202020204" pitchFamily="34" charset="0"/>
              </a:rPr>
              <a:t>freely </a:t>
            </a:r>
            <a:r>
              <a:rPr lang="en-US" sz="1050" dirty="0" smtClean="0">
                <a:latin typeface="Arial" panose="020B0604020202020204" pitchFamily="34" charset="0"/>
                <a:cs typeface="Arial" panose="020B0604020202020204" pitchFamily="34" charset="0"/>
              </a:rPr>
              <a:t>programmable processing </a:t>
            </a:r>
            <a:r>
              <a:rPr lang="en-US" sz="1050" dirty="0">
                <a:latin typeface="Arial" panose="020B0604020202020204" pitchFamily="34" charset="0"/>
                <a:cs typeface="Arial" panose="020B0604020202020204" pitchFamily="34" charset="0"/>
              </a:rPr>
              <a:t>of </a:t>
            </a:r>
            <a:r>
              <a:rPr lang="en-US" sz="1050" dirty="0" smtClean="0">
                <a:latin typeface="Arial" panose="020B0604020202020204" pitchFamily="34" charset="0"/>
                <a:cs typeface="Arial" panose="020B0604020202020204" pitchFamily="34" charset="0"/>
              </a:rPr>
              <a:t> measurement </a:t>
            </a:r>
            <a:r>
              <a:rPr lang="en-US" sz="1050" dirty="0">
                <a:latin typeface="Arial" panose="020B0604020202020204" pitchFamily="34" charset="0"/>
                <a:cs typeface="Arial" panose="020B0604020202020204" pitchFamily="34" charset="0"/>
              </a:rPr>
              <a:t>data. The </a:t>
            </a:r>
            <a:r>
              <a:rPr lang="en-US" sz="1050" b="1" i="1" dirty="0" err="1">
                <a:latin typeface="Arial" panose="020B0604020202020204" pitchFamily="34" charset="0"/>
                <a:cs typeface="Arial" panose="020B0604020202020204" pitchFamily="34" charset="0"/>
              </a:rPr>
              <a:t>ADwin</a:t>
            </a:r>
            <a:r>
              <a:rPr lang="en-US" sz="1050" dirty="0">
                <a:latin typeface="Arial" panose="020B0604020202020204" pitchFamily="34" charset="0"/>
                <a:cs typeface="Arial" panose="020B0604020202020204" pitchFamily="34" charset="0"/>
              </a:rPr>
              <a:t> CPU runs an optimized </a:t>
            </a:r>
            <a:r>
              <a:rPr lang="en-US" sz="1050" b="1" i="1" dirty="0" err="1">
                <a:latin typeface="Arial" panose="020B0604020202020204" pitchFamily="34" charset="0"/>
                <a:cs typeface="Arial" panose="020B0604020202020204" pitchFamily="34" charset="0"/>
              </a:rPr>
              <a:t>ADwin</a:t>
            </a:r>
            <a:r>
              <a:rPr lang="en-US" sz="1050" dirty="0">
                <a:latin typeface="Arial" panose="020B0604020202020204" pitchFamily="34" charset="0"/>
                <a:cs typeface="Arial" panose="020B0604020202020204" pitchFamily="34" charset="0"/>
              </a:rPr>
              <a:t> Real-Time </a:t>
            </a:r>
            <a:r>
              <a:rPr lang="en-US" sz="1050" dirty="0" smtClean="0">
                <a:latin typeface="Arial" panose="020B0604020202020204" pitchFamily="34" charset="0"/>
                <a:cs typeface="Arial" panose="020B0604020202020204" pitchFamily="34" charset="0"/>
              </a:rPr>
              <a:t>multi-tasking operating </a:t>
            </a:r>
            <a:r>
              <a:rPr lang="en-US" sz="1050" dirty="0">
                <a:latin typeface="Arial" panose="020B0604020202020204" pitchFamily="34" charset="0"/>
                <a:cs typeface="Arial" panose="020B0604020202020204" pitchFamily="34" charset="0"/>
              </a:rPr>
              <a:t>system–only this combination provides exact, predictable process response times with less than 300 ns.</a:t>
            </a:r>
          </a:p>
          <a:p>
            <a:pPr>
              <a:lnSpc>
                <a:spcPct val="120000"/>
              </a:lnSpc>
              <a:spcAft>
                <a:spcPts val="600"/>
              </a:spcAft>
            </a:pPr>
            <a:r>
              <a:rPr lang="en-US" sz="1050" dirty="0">
                <a:latin typeface="Arial" panose="020B0604020202020204" pitchFamily="34" charset="0"/>
                <a:cs typeface="Arial" panose="020B0604020202020204" pitchFamily="34" charset="0"/>
              </a:rPr>
              <a:t>For even more precise timing, some </a:t>
            </a:r>
            <a:r>
              <a:rPr lang="en-US" sz="1050" b="1" i="1" dirty="0" err="1">
                <a:latin typeface="Arial" panose="020B0604020202020204" pitchFamily="34" charset="0"/>
                <a:cs typeface="Arial" panose="020B0604020202020204" pitchFamily="34" charset="0"/>
              </a:rPr>
              <a:t>ADwin</a:t>
            </a:r>
            <a:r>
              <a:rPr lang="en-US" sz="1050" dirty="0">
                <a:latin typeface="Arial" panose="020B0604020202020204" pitchFamily="34" charset="0"/>
                <a:cs typeface="Arial" panose="020B0604020202020204" pitchFamily="34" charset="0"/>
              </a:rPr>
              <a:t> systems provide a </a:t>
            </a:r>
            <a:r>
              <a:rPr lang="en-US" sz="1050" b="1" i="1" dirty="0" err="1">
                <a:latin typeface="Arial" panose="020B0604020202020204" pitchFamily="34" charset="0"/>
                <a:cs typeface="Arial" panose="020B0604020202020204" pitchFamily="34" charset="0"/>
              </a:rPr>
              <a:t>TiCo</a:t>
            </a:r>
            <a:r>
              <a:rPr lang="en-US" sz="1050" dirty="0">
                <a:latin typeface="Arial" panose="020B0604020202020204" pitchFamily="34" charset="0"/>
                <a:cs typeface="Arial" panose="020B0604020202020204" pitchFamily="34" charset="0"/>
              </a:rPr>
              <a:t> co-processor with response times down </a:t>
            </a:r>
            <a:r>
              <a:rPr lang="en-US" sz="1050" dirty="0" smtClean="0">
                <a:latin typeface="Arial" panose="020B0604020202020204" pitchFamily="34" charset="0"/>
                <a:cs typeface="Arial" panose="020B0604020202020204" pitchFamily="34" charset="0"/>
              </a:rPr>
              <a:t>to 10 </a:t>
            </a:r>
            <a:r>
              <a:rPr lang="en-US" sz="1050" dirty="0">
                <a:latin typeface="Arial" panose="020B0604020202020204" pitchFamily="34" charset="0"/>
                <a:cs typeface="Arial" panose="020B0604020202020204" pitchFamily="34" charset="0"/>
              </a:rPr>
              <a:t>ns</a:t>
            </a:r>
            <a:r>
              <a:rPr lang="en-US" sz="1050" dirty="0" smtClean="0">
                <a:latin typeface="Arial" panose="020B0604020202020204" pitchFamily="34" charset="0"/>
                <a:cs typeface="Arial" panose="020B0604020202020204" pitchFamily="34" charset="0"/>
              </a:rPr>
              <a:t>. The </a:t>
            </a:r>
            <a:r>
              <a:rPr lang="en-US" sz="1050" b="1" i="1" dirty="0" err="1">
                <a:latin typeface="Arial" panose="020B0604020202020204" pitchFamily="34" charset="0"/>
                <a:cs typeface="Arial" panose="020B0604020202020204" pitchFamily="34" charset="0"/>
              </a:rPr>
              <a:t>ADwin</a:t>
            </a:r>
            <a:r>
              <a:rPr lang="en-US" sz="1050" dirty="0">
                <a:latin typeface="Arial" panose="020B0604020202020204" pitchFamily="34" charset="0"/>
                <a:cs typeface="Arial" panose="020B0604020202020204" pitchFamily="34" charset="0"/>
              </a:rPr>
              <a:t> system can run multiple parallel tasks, each task with its own functionality, cycle time, and </a:t>
            </a:r>
            <a:r>
              <a:rPr lang="en-US" sz="1050" dirty="0" smtClean="0">
                <a:latin typeface="Arial" panose="020B0604020202020204" pitchFamily="34" charset="0"/>
                <a:cs typeface="Arial" panose="020B0604020202020204" pitchFamily="34" charset="0"/>
              </a:rPr>
              <a:t>individual priority</a:t>
            </a:r>
            <a:r>
              <a:rPr lang="en-US" sz="1050" dirty="0">
                <a:latin typeface="Arial" panose="020B0604020202020204" pitchFamily="34" charset="0"/>
                <a:cs typeface="Arial" panose="020B0604020202020204" pitchFamily="34" charset="0"/>
              </a:rPr>
              <a:t>. Depending on the CPU, you can run applications with process cycle times from ‘</a:t>
            </a:r>
            <a:r>
              <a:rPr lang="en-US" sz="1050" dirty="0" err="1">
                <a:latin typeface="Arial" panose="020B0604020202020204" pitchFamily="34" charset="0"/>
                <a:cs typeface="Arial" panose="020B0604020202020204" pitchFamily="34" charset="0"/>
              </a:rPr>
              <a:t>ms</a:t>
            </a:r>
            <a:r>
              <a:rPr lang="en-US" sz="1050" dirty="0">
                <a:latin typeface="Arial" panose="020B0604020202020204" pitchFamily="34" charset="0"/>
                <a:cs typeface="Arial" panose="020B0604020202020204" pitchFamily="34" charset="0"/>
              </a:rPr>
              <a:t>’ down to ‘</a:t>
            </a:r>
            <a:r>
              <a:rPr lang="en-US" sz="1050" dirty="0" err="1">
                <a:latin typeface="Arial" panose="020B0604020202020204" pitchFamily="34" charset="0"/>
                <a:cs typeface="Arial" panose="020B0604020202020204" pitchFamily="34" charset="0"/>
              </a:rPr>
              <a:t>μs</a:t>
            </a:r>
            <a:r>
              <a:rPr lang="en-US" sz="1050" dirty="0" smtClean="0">
                <a:latin typeface="Arial" panose="020B0604020202020204" pitchFamily="34" charset="0"/>
                <a:cs typeface="Arial" panose="020B0604020202020204" pitchFamily="34" charset="0"/>
              </a:rPr>
              <a:t>’ range</a:t>
            </a:r>
            <a:r>
              <a:rPr lang="en-US" sz="1050" dirty="0">
                <a:latin typeface="Arial" panose="020B0604020202020204" pitchFamily="34" charset="0"/>
                <a:cs typeface="Arial" panose="020B0604020202020204" pitchFamily="34" charset="0"/>
              </a:rPr>
              <a:t>, from kHz up to MHz, perfectly executed on </a:t>
            </a:r>
            <a:r>
              <a:rPr lang="en-US" sz="1050" b="1" i="1" dirty="0" err="1">
                <a:latin typeface="Arial" panose="020B0604020202020204" pitchFamily="34" charset="0"/>
                <a:cs typeface="Arial" panose="020B0604020202020204" pitchFamily="34" charset="0"/>
              </a:rPr>
              <a:t>ADwin</a:t>
            </a:r>
            <a:r>
              <a:rPr lang="en-US" sz="1050" dirty="0">
                <a:latin typeface="Arial" panose="020B0604020202020204" pitchFamily="34" charset="0"/>
                <a:cs typeface="Arial" panose="020B0604020202020204" pitchFamily="34" charset="0"/>
              </a:rPr>
              <a:t> with a high timing precision in Real-Time.</a:t>
            </a:r>
          </a:p>
        </p:txBody>
      </p:sp>
      <p:pic>
        <p:nvPicPr>
          <p:cNvPr id="14" name="Grafik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96085" y="2220686"/>
            <a:ext cx="2014943" cy="1085222"/>
          </a:xfrm>
          <a:prstGeom prst="rect">
            <a:avLst/>
          </a:prstGeom>
        </p:spPr>
      </p:pic>
      <p:pic>
        <p:nvPicPr>
          <p:cNvPr id="17" name="Grafik 1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1649" y="4049485"/>
            <a:ext cx="763813" cy="808743"/>
          </a:xfrm>
          <a:prstGeom prst="rect">
            <a:avLst/>
          </a:prstGeom>
          <a:ln>
            <a:noFill/>
          </a:ln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2615" y="9844815"/>
            <a:ext cx="3114675" cy="669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214587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Grafik 2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46460" y="9779048"/>
            <a:ext cx="750762" cy="794924"/>
          </a:xfrm>
          <a:prstGeom prst="rect">
            <a:avLst/>
          </a:prstGeom>
          <a:ln>
            <a:noFill/>
          </a:ln>
        </p:spPr>
      </p:pic>
      <p:sp>
        <p:nvSpPr>
          <p:cNvPr id="31" name="Rechteck 30"/>
          <p:cNvSpPr/>
          <p:nvPr/>
        </p:nvSpPr>
        <p:spPr>
          <a:xfrm>
            <a:off x="1620645" y="593524"/>
            <a:ext cx="5969711" cy="584775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r"/>
            <a:r>
              <a:rPr lang="en-US" sz="1600" b="1" i="1" dirty="0" smtClean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DAQ </a:t>
            </a:r>
            <a:r>
              <a:rPr lang="en-US" sz="1600" b="1" i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with </a:t>
            </a:r>
            <a:r>
              <a:rPr lang="en-US" sz="1600" b="1" i="1" dirty="0" err="1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Matlab</a:t>
            </a:r>
            <a:r>
              <a:rPr lang="en-US" sz="1600" b="1" i="1" baseline="30000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®</a:t>
            </a:r>
            <a:endParaRPr lang="en-US" sz="1600" b="1" i="1" baseline="30000" dirty="0" smtClean="0">
              <a:solidFill>
                <a:schemeClr val="accent6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/>
            <a:r>
              <a:rPr lang="en-US" sz="1600" b="1" i="1" dirty="0" smtClean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 General </a:t>
            </a:r>
            <a:r>
              <a:rPr lang="en-US" sz="1600" b="1" i="1" dirty="0" err="1" smtClean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ADwin</a:t>
            </a:r>
            <a:r>
              <a:rPr lang="en-US" sz="1600" b="1" i="1" dirty="0" smtClean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b="1" i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Drivers </a:t>
            </a:r>
          </a:p>
        </p:txBody>
      </p:sp>
      <p:sp>
        <p:nvSpPr>
          <p:cNvPr id="13" name="Titel 1"/>
          <p:cNvSpPr txBox="1">
            <a:spLocks/>
          </p:cNvSpPr>
          <p:nvPr/>
        </p:nvSpPr>
        <p:spPr>
          <a:xfrm>
            <a:off x="-1" y="-2860"/>
            <a:ext cx="1602540" cy="1414271"/>
          </a:xfrm>
          <a:prstGeom prst="rect">
            <a:avLst/>
          </a:prstGeom>
          <a:solidFill>
            <a:srgbClr val="FFFF50"/>
          </a:solidFill>
        </p:spPr>
        <p:txBody>
          <a:bodyPr vert="horz" lIns="76370" tIns="38185" rIns="76370" bIns="38185" rtlCol="0" anchor="ctr">
            <a:normAutofit/>
          </a:bodyPr>
          <a:lstStyle>
            <a:lvl1pPr algn="l" defTabSz="96012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62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en-US" sz="5011" b="1" i="1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itel 1"/>
          <p:cNvSpPr txBox="1">
            <a:spLocks/>
          </p:cNvSpPr>
          <p:nvPr/>
        </p:nvSpPr>
        <p:spPr>
          <a:xfrm>
            <a:off x="378559" y="405397"/>
            <a:ext cx="6021494" cy="720555"/>
          </a:xfrm>
          <a:prstGeom prst="rect">
            <a:avLst/>
          </a:prstGeom>
          <a:noFill/>
          <a:ln>
            <a:noFill/>
          </a:ln>
        </p:spPr>
        <p:txBody>
          <a:bodyPr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6000" b="1" i="1" dirty="0" err="1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ADwin</a:t>
            </a:r>
            <a:endParaRPr lang="en-US" sz="4000" b="1" i="1" dirty="0">
              <a:solidFill>
                <a:schemeClr val="accent6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Titel 1"/>
          <p:cNvSpPr txBox="1">
            <a:spLocks/>
          </p:cNvSpPr>
          <p:nvPr/>
        </p:nvSpPr>
        <p:spPr>
          <a:xfrm>
            <a:off x="0" y="1357156"/>
            <a:ext cx="7775575" cy="45719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vert="horz" lIns="76370" tIns="38185" rIns="76370" bIns="38185" rtlCol="0" anchor="ctr">
            <a:normAutofit fontScale="25000" lnSpcReduction="20000"/>
          </a:bodyPr>
          <a:lstStyle>
            <a:lvl1pPr algn="l" defTabSz="96012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62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en-US" sz="5011" b="1" i="1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feld 1"/>
          <p:cNvSpPr txBox="1"/>
          <p:nvPr/>
        </p:nvSpPr>
        <p:spPr>
          <a:xfrm>
            <a:off x="378559" y="2065430"/>
            <a:ext cx="4186990" cy="35425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  <a:spcAft>
                <a:spcPts val="600"/>
              </a:spcAft>
            </a:pPr>
            <a:r>
              <a:rPr lang="en-US" sz="1050" dirty="0" smtClean="0">
                <a:latin typeface="Arial" panose="020B0604020202020204" pitchFamily="34" charset="0"/>
                <a:cs typeface="Arial" panose="020B0604020202020204" pitchFamily="34" charset="0"/>
              </a:rPr>
              <a:t>Drivers </a:t>
            </a:r>
            <a:r>
              <a:rPr lang="en-US" sz="1050" dirty="0">
                <a:latin typeface="Arial" panose="020B0604020202020204" pitchFamily="34" charset="0"/>
                <a:cs typeface="Arial" panose="020B0604020202020204" pitchFamily="34" charset="0"/>
              </a:rPr>
              <a:t>are available for a wide range of PC programs under the Windows and Linux operating systems, as well as for </a:t>
            </a:r>
            <a:r>
              <a:rPr lang="en-US" sz="1050" dirty="0" err="1">
                <a:latin typeface="Arial" panose="020B0604020202020204" pitchFamily="34" charset="0"/>
                <a:cs typeface="Arial" panose="020B0604020202020204" pitchFamily="34" charset="0"/>
              </a:rPr>
              <a:t>OSx</a:t>
            </a:r>
            <a:r>
              <a:rPr lang="en-US" sz="1050" dirty="0">
                <a:latin typeface="Arial" panose="020B0604020202020204" pitchFamily="34" charset="0"/>
                <a:cs typeface="Arial" panose="020B0604020202020204" pitchFamily="34" charset="0"/>
              </a:rPr>
              <a:t> on Mac computers. </a:t>
            </a:r>
            <a:r>
              <a:rPr lang="en-US" sz="1050" b="1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ADwin</a:t>
            </a:r>
            <a:r>
              <a:rPr lang="en-US" sz="1050" dirty="0" smtClean="0">
                <a:latin typeface="Arial" panose="020B0604020202020204" pitchFamily="34" charset="0"/>
                <a:cs typeface="Arial" panose="020B0604020202020204" pitchFamily="34" charset="0"/>
              </a:rPr>
              <a:t> drivers </a:t>
            </a:r>
            <a:r>
              <a:rPr lang="en-US" sz="1050" dirty="0">
                <a:latin typeface="Arial" panose="020B0604020202020204" pitchFamily="34" charset="0"/>
                <a:cs typeface="Arial" panose="020B0604020202020204" pitchFamily="34" charset="0"/>
              </a:rPr>
              <a:t>provide functions for </a:t>
            </a:r>
            <a:r>
              <a:rPr lang="en-US" sz="1050" dirty="0" smtClean="0">
                <a:latin typeface="Arial" panose="020B0604020202020204" pitchFamily="34" charset="0"/>
                <a:cs typeface="Arial" panose="020B0604020202020204" pitchFamily="34" charset="0"/>
              </a:rPr>
              <a:t>communications between </a:t>
            </a:r>
            <a:r>
              <a:rPr lang="en-US" sz="105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Matlab</a:t>
            </a:r>
            <a:r>
              <a:rPr lang="en-US" sz="1050" b="1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®</a:t>
            </a:r>
            <a:r>
              <a:rPr lang="en-US" sz="1050" dirty="0" smtClean="0">
                <a:latin typeface="Arial" panose="020B0604020202020204" pitchFamily="34" charset="0"/>
                <a:cs typeface="Arial" panose="020B0604020202020204" pitchFamily="34" charset="0"/>
              </a:rPr>
              <a:t> or any other programming language or DAQ software environment on the PC and the </a:t>
            </a:r>
            <a:r>
              <a:rPr lang="en-US" sz="1050" b="1" i="1" dirty="0" err="1" smtClean="0">
                <a:solidFill>
                  <a:schemeClr val="dk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ADwin</a:t>
            </a:r>
            <a:r>
              <a:rPr lang="en-US" sz="1050" dirty="0" smtClean="0">
                <a:latin typeface="Arial" panose="020B0604020202020204" pitchFamily="34" charset="0"/>
                <a:cs typeface="Arial" panose="020B0604020202020204" pitchFamily="34" charset="0"/>
              </a:rPr>
              <a:t> system. </a:t>
            </a:r>
          </a:p>
          <a:p>
            <a:pPr>
              <a:lnSpc>
                <a:spcPct val="120000"/>
              </a:lnSpc>
              <a:spcAft>
                <a:spcPts val="600"/>
              </a:spcAft>
            </a:pPr>
            <a:r>
              <a:rPr lang="en-US" sz="1050" b="1" i="1" dirty="0" err="1" smtClean="0">
                <a:solidFill>
                  <a:schemeClr val="dk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ADwin</a:t>
            </a:r>
            <a:r>
              <a:rPr lang="en-US" sz="1050" b="1" i="1" dirty="0" smtClean="0">
                <a:solidFill>
                  <a:schemeClr val="dk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50" dirty="0" smtClean="0">
                <a:latin typeface="Arial" panose="020B0604020202020204" pitchFamily="34" charset="0"/>
                <a:cs typeface="Arial" panose="020B0604020202020204" pitchFamily="34" charset="0"/>
              </a:rPr>
              <a:t>Real-Time processes, such as </a:t>
            </a:r>
            <a:r>
              <a:rPr lang="en-US" sz="1050" b="1" i="1" dirty="0" err="1">
                <a:solidFill>
                  <a:schemeClr val="dk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ADbasic</a:t>
            </a:r>
            <a:r>
              <a:rPr lang="en-US" sz="1050" dirty="0" smtClean="0">
                <a:latin typeface="Arial" panose="020B0604020202020204" pitchFamily="34" charset="0"/>
                <a:cs typeface="Arial" panose="020B0604020202020204" pitchFamily="34" charset="0"/>
              </a:rPr>
              <a:t> code and Simulink</a:t>
            </a:r>
            <a:r>
              <a:rPr lang="en-US" sz="1050" b="1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®</a:t>
            </a:r>
            <a:r>
              <a:rPr lang="en-US" sz="1050" dirty="0" smtClean="0">
                <a:latin typeface="Arial" panose="020B0604020202020204" pitchFamily="34" charset="0"/>
                <a:cs typeface="Arial" panose="020B0604020202020204" pitchFamily="34" charset="0"/>
              </a:rPr>
              <a:t> Real-Time models, may exchange data along with system status. Communication between the </a:t>
            </a:r>
            <a:r>
              <a:rPr lang="en-US" sz="1050" b="1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ADwin</a:t>
            </a:r>
            <a:r>
              <a:rPr lang="en-US" sz="1050" dirty="0" smtClean="0">
                <a:latin typeface="Arial" panose="020B0604020202020204" pitchFamily="34" charset="0"/>
                <a:cs typeface="Arial" panose="020B0604020202020204" pitchFamily="34" charset="0"/>
              </a:rPr>
              <a:t> system and the PC is done via Ethernet (10/100/1000Mbit). One </a:t>
            </a:r>
            <a:r>
              <a:rPr lang="en-US" sz="1050" b="1" i="1" dirty="0" err="1">
                <a:latin typeface="Arial" panose="020B0604020202020204" pitchFamily="34" charset="0"/>
                <a:cs typeface="Arial" panose="020B0604020202020204" pitchFamily="34" charset="0"/>
              </a:rPr>
              <a:t>ADwin</a:t>
            </a:r>
            <a:r>
              <a:rPr lang="en-US" sz="1050" dirty="0" smtClean="0">
                <a:latin typeface="Arial" panose="020B0604020202020204" pitchFamily="34" charset="0"/>
                <a:cs typeface="Arial" panose="020B0604020202020204" pitchFamily="34" charset="0"/>
              </a:rPr>
              <a:t> system can be addressed by several PCs, while a single PC can handle several connected </a:t>
            </a:r>
            <a:r>
              <a:rPr lang="en-US" sz="1050" b="1" i="1" dirty="0" err="1">
                <a:latin typeface="Arial" panose="020B0604020202020204" pitchFamily="34" charset="0"/>
                <a:cs typeface="Arial" panose="020B0604020202020204" pitchFamily="34" charset="0"/>
              </a:rPr>
              <a:t>ADwin</a:t>
            </a:r>
            <a:r>
              <a:rPr lang="en-US" sz="1050" dirty="0">
                <a:latin typeface="Arial" panose="020B0604020202020204" pitchFamily="34" charset="0"/>
                <a:cs typeface="Arial" panose="020B0604020202020204" pitchFamily="34" charset="0"/>
              </a:rPr>
              <a:t> systems. </a:t>
            </a:r>
            <a:endParaRPr lang="en-US" sz="105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20000"/>
              </a:lnSpc>
              <a:spcAft>
                <a:spcPts val="600"/>
              </a:spcAft>
            </a:pPr>
            <a:r>
              <a:rPr lang="en-US" sz="1050" dirty="0" smtClean="0">
                <a:latin typeface="Arial" panose="020B0604020202020204" pitchFamily="34" charset="0"/>
                <a:cs typeface="Arial" panose="020B0604020202020204" pitchFamily="34" charset="0"/>
              </a:rPr>
              <a:t>One </a:t>
            </a:r>
            <a:r>
              <a:rPr lang="en-US" sz="1050" dirty="0">
                <a:latin typeface="Arial" panose="020B0604020202020204" pitchFamily="34" charset="0"/>
                <a:cs typeface="Arial" panose="020B0604020202020204" pitchFamily="34" charset="0"/>
              </a:rPr>
              <a:t>of the key benefits in the </a:t>
            </a:r>
            <a:r>
              <a:rPr lang="en-US" sz="1050" b="1" i="1" dirty="0" err="1">
                <a:latin typeface="Arial" panose="020B0604020202020204" pitchFamily="34" charset="0"/>
                <a:cs typeface="Arial" panose="020B0604020202020204" pitchFamily="34" charset="0"/>
              </a:rPr>
              <a:t>ADwin</a:t>
            </a:r>
            <a:r>
              <a:rPr lang="en-US" sz="1050" b="1" i="1" dirty="0">
                <a:latin typeface="Arial" panose="020B0604020202020204" pitchFamily="34" charset="0"/>
                <a:cs typeface="Arial" panose="020B0604020202020204" pitchFamily="34" charset="0"/>
              </a:rPr>
              <a:t>-to-PC</a:t>
            </a:r>
            <a:r>
              <a:rPr lang="en-US" sz="1050" dirty="0">
                <a:latin typeface="Arial" panose="020B0604020202020204" pitchFamily="34" charset="0"/>
                <a:cs typeface="Arial" panose="020B0604020202020204" pitchFamily="34" charset="0"/>
              </a:rPr>
              <a:t> communication is the possibility to </a:t>
            </a:r>
            <a:r>
              <a:rPr lang="en-US" sz="1050">
                <a:latin typeface="Arial" panose="020B0604020202020204" pitchFamily="34" charset="0"/>
                <a:cs typeface="Arial" panose="020B0604020202020204" pitchFamily="34" charset="0"/>
              </a:rPr>
              <a:t>run </a:t>
            </a:r>
            <a:r>
              <a:rPr lang="en-US" sz="1050" smtClean="0">
                <a:latin typeface="Arial" panose="020B0604020202020204" pitchFamily="34" charset="0"/>
                <a:cs typeface="Arial" panose="020B0604020202020204" pitchFamily="34" charset="0"/>
              </a:rPr>
              <a:t>fast, absolutely </a:t>
            </a:r>
            <a:r>
              <a:rPr lang="en-US" sz="1050" dirty="0">
                <a:latin typeface="Arial" panose="020B0604020202020204" pitchFamily="34" charset="0"/>
                <a:cs typeface="Arial" panose="020B0604020202020204" pitchFamily="34" charset="0"/>
              </a:rPr>
              <a:t>deterministic Real-Time processes, and also to communicate data and parameters between the PC </a:t>
            </a:r>
            <a:r>
              <a:rPr lang="en-US" sz="1050">
                <a:latin typeface="Arial" panose="020B0604020202020204" pitchFamily="34" charset="0"/>
                <a:cs typeface="Arial" panose="020B0604020202020204" pitchFamily="34" charset="0"/>
              </a:rPr>
              <a:t>and </a:t>
            </a:r>
            <a:r>
              <a:rPr lang="en-US" sz="1050" smtClean="0"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lang="en-US" sz="1050" b="1" i="1" dirty="0" err="1">
                <a:latin typeface="Arial" panose="020B0604020202020204" pitchFamily="34" charset="0"/>
                <a:cs typeface="Arial" panose="020B0604020202020204" pitchFamily="34" charset="0"/>
              </a:rPr>
              <a:t>ADwin</a:t>
            </a:r>
            <a:r>
              <a:rPr lang="en-US" sz="1050" dirty="0">
                <a:latin typeface="Arial" panose="020B0604020202020204" pitchFamily="34" charset="0"/>
                <a:cs typeface="Arial" panose="020B0604020202020204" pitchFamily="34" charset="0"/>
              </a:rPr>
              <a:t> system at the same time. Neither has influence on the other: the communication does not disturb the deterministic timing of the Real-Time processes and vice versa. </a:t>
            </a:r>
            <a:endParaRPr lang="en-US" sz="105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Inhaltsplatzhalter 1"/>
          <p:cNvSpPr txBox="1">
            <a:spLocks/>
          </p:cNvSpPr>
          <p:nvPr/>
        </p:nvSpPr>
        <p:spPr>
          <a:xfrm>
            <a:off x="4934562" y="1845370"/>
            <a:ext cx="2841011" cy="7582845"/>
          </a:xfrm>
          <a:prstGeom prst="rect">
            <a:avLst/>
          </a:prstGeom>
          <a:gradFill>
            <a:gsLst>
              <a:gs pos="0">
                <a:schemeClr val="accent6">
                  <a:satMod val="105000"/>
                  <a:tint val="67000"/>
                  <a:lumMod val="48000"/>
                  <a:lumOff val="52000"/>
                  <a:alpha val="52000"/>
                </a:schemeClr>
              </a:gs>
              <a:gs pos="100000">
                <a:schemeClr val="accent6">
                  <a:satMod val="109000"/>
                  <a:tint val="81000"/>
                  <a:lumMod val="60000"/>
                  <a:lumOff val="40000"/>
                </a:schemeClr>
              </a:gs>
            </a:gsLst>
            <a:lin ang="5400000" scaled="0"/>
          </a:gra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defPPr>
              <a:defRPr lang="en-US"/>
            </a:defPPr>
            <a:lvl1pPr>
              <a:lnSpc>
                <a:spcPct val="125000"/>
              </a:lnSpc>
              <a:defRPr sz="1050" b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solidFill>
                  <a:schemeClr val="dk1"/>
                </a:solidFill>
              </a:defRPr>
            </a:lvl2pPr>
            <a:lvl3pPr>
              <a:defRPr>
                <a:solidFill>
                  <a:schemeClr val="dk1"/>
                </a:solidFill>
              </a:defRPr>
            </a:lvl3pPr>
            <a:lvl4pPr>
              <a:defRPr>
                <a:solidFill>
                  <a:schemeClr val="dk1"/>
                </a:solidFill>
              </a:defRPr>
            </a:lvl4pPr>
            <a:lvl5pPr>
              <a:defRPr>
                <a:solidFill>
                  <a:schemeClr val="dk1"/>
                </a:solidFill>
              </a:defRPr>
            </a:lvl5pPr>
            <a:lvl6pPr>
              <a:defRPr>
                <a:solidFill>
                  <a:schemeClr val="dk1"/>
                </a:solidFill>
              </a:defRPr>
            </a:lvl6pPr>
            <a:lvl7pPr>
              <a:defRPr>
                <a:solidFill>
                  <a:schemeClr val="dk1"/>
                </a:solidFill>
              </a:defRPr>
            </a:lvl7pPr>
            <a:lvl8pPr>
              <a:defRPr>
                <a:solidFill>
                  <a:schemeClr val="dk1"/>
                </a:solidFill>
              </a:defRPr>
            </a:lvl8pPr>
            <a:lvl9pPr>
              <a:defRPr>
                <a:solidFill>
                  <a:schemeClr val="dk1"/>
                </a:solidFill>
              </a:defRPr>
            </a:lvl9pPr>
          </a:lstStyle>
          <a:p>
            <a:r>
              <a:rPr lang="en-US" sz="1200" dirty="0" err="1"/>
              <a:t>Matlab</a:t>
            </a:r>
            <a:r>
              <a:rPr lang="en-US" sz="1200" baseline="30000" dirty="0"/>
              <a:t>®</a:t>
            </a:r>
            <a:r>
              <a:rPr lang="en-US" sz="1200" dirty="0"/>
              <a:t> and </a:t>
            </a:r>
            <a:r>
              <a:rPr lang="en-US" sz="1200" i="1" dirty="0" err="1"/>
              <a:t>ADwin</a:t>
            </a:r>
            <a:r>
              <a:rPr lang="en-US" sz="1200" i="1" dirty="0"/>
              <a:t> / </a:t>
            </a:r>
            <a:r>
              <a:rPr lang="en-US" sz="1200" i="1" dirty="0" err="1" smtClean="0"/>
              <a:t>ADlab</a:t>
            </a:r>
            <a:endParaRPr lang="en-US" sz="1200" i="1" dirty="0" smtClean="0"/>
          </a:p>
          <a:p>
            <a:endParaRPr lang="en-US" sz="1200" dirty="0"/>
          </a:p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b="0" dirty="0">
                <a:solidFill>
                  <a:schemeClr val="tx1"/>
                </a:solidFill>
              </a:rPr>
              <a:t>Intelligent Data Acquisitions</a:t>
            </a:r>
          </a:p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b="0" dirty="0">
                <a:solidFill>
                  <a:schemeClr val="tx1"/>
                </a:solidFill>
              </a:rPr>
              <a:t>Acquisition of various signals</a:t>
            </a:r>
          </a:p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b="0" dirty="0">
                <a:solidFill>
                  <a:schemeClr val="tx1"/>
                </a:solidFill>
              </a:rPr>
              <a:t>Parallel acquisition of channels</a:t>
            </a:r>
          </a:p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b="0" dirty="0">
                <a:solidFill>
                  <a:schemeClr val="tx1"/>
                </a:solidFill>
              </a:rPr>
              <a:t>Pre-analysis in Real-Time </a:t>
            </a:r>
          </a:p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b="0" dirty="0">
                <a:solidFill>
                  <a:schemeClr val="tx1"/>
                </a:solidFill>
              </a:rPr>
              <a:t>Complex triggers</a:t>
            </a:r>
          </a:p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b="0" dirty="0">
                <a:solidFill>
                  <a:schemeClr val="tx1"/>
                </a:solidFill>
              </a:rPr>
              <a:t>Data reduction</a:t>
            </a:r>
          </a:p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b="0" dirty="0" err="1" smtClean="0">
                <a:solidFill>
                  <a:schemeClr val="tx1"/>
                </a:solidFill>
              </a:rPr>
              <a:t>Matlab</a:t>
            </a:r>
            <a:r>
              <a:rPr lang="en-US" b="0" baseline="30000" dirty="0" smtClean="0">
                <a:solidFill>
                  <a:schemeClr val="tx1"/>
                </a:solidFill>
              </a:rPr>
              <a:t>®</a:t>
            </a:r>
            <a:r>
              <a:rPr lang="en-US" b="0" dirty="0" smtClean="0">
                <a:solidFill>
                  <a:schemeClr val="tx1"/>
                </a:solidFill>
              </a:rPr>
              <a:t> </a:t>
            </a:r>
            <a:r>
              <a:rPr lang="en-US" b="0" dirty="0">
                <a:solidFill>
                  <a:schemeClr val="tx1"/>
                </a:solidFill>
              </a:rPr>
              <a:t>based analysis </a:t>
            </a:r>
          </a:p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b="0" dirty="0">
                <a:solidFill>
                  <a:schemeClr val="tx1"/>
                </a:solidFill>
              </a:rPr>
              <a:t>Visualization via </a:t>
            </a:r>
            <a:r>
              <a:rPr lang="en-US" b="0" dirty="0" err="1" smtClean="0">
                <a:solidFill>
                  <a:schemeClr val="tx1"/>
                </a:solidFill>
              </a:rPr>
              <a:t>Matlab</a:t>
            </a:r>
            <a:r>
              <a:rPr lang="en-US" b="0" baseline="30000" dirty="0" smtClean="0">
                <a:solidFill>
                  <a:schemeClr val="tx1"/>
                </a:solidFill>
              </a:rPr>
              <a:t>®</a:t>
            </a:r>
            <a:endParaRPr lang="en-US" b="0" dirty="0">
              <a:solidFill>
                <a:schemeClr val="tx1"/>
              </a:solidFill>
            </a:endParaRPr>
          </a:p>
          <a:p>
            <a:pPr>
              <a:lnSpc>
                <a:spcPct val="150000"/>
              </a:lnSpc>
            </a:pPr>
            <a:r>
              <a:rPr lang="en-US" b="0" dirty="0">
                <a:solidFill>
                  <a:schemeClr val="tx1"/>
                </a:solidFill>
              </a:rPr>
              <a:t>	_____</a:t>
            </a:r>
          </a:p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b="0">
                <a:solidFill>
                  <a:schemeClr val="tx1"/>
                </a:solidFill>
              </a:rPr>
              <a:t>Key </a:t>
            </a:r>
            <a:r>
              <a:rPr lang="en-US" b="0" smtClean="0">
                <a:solidFill>
                  <a:schemeClr val="tx1"/>
                </a:solidFill>
              </a:rPr>
              <a:t>specifications:</a:t>
            </a:r>
            <a:endParaRPr lang="en-US" b="0" dirty="0">
              <a:solidFill>
                <a:schemeClr val="tx1"/>
              </a:solidFill>
            </a:endParaRPr>
          </a:p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b="0">
                <a:solidFill>
                  <a:schemeClr val="tx1"/>
                </a:solidFill>
              </a:rPr>
              <a:t>kHz  </a:t>
            </a:r>
            <a:r>
              <a:rPr lang="en-US" b="0" smtClean="0">
                <a:solidFill>
                  <a:schemeClr val="tx1"/>
                </a:solidFill>
              </a:rPr>
              <a:t>...  </a:t>
            </a:r>
            <a:r>
              <a:rPr lang="en-US" b="0" dirty="0">
                <a:solidFill>
                  <a:schemeClr val="tx1"/>
                </a:solidFill>
              </a:rPr>
              <a:t>hundreds </a:t>
            </a:r>
            <a:r>
              <a:rPr lang="en-US" b="0">
                <a:solidFill>
                  <a:schemeClr val="tx1"/>
                </a:solidFill>
              </a:rPr>
              <a:t>kHz  </a:t>
            </a:r>
            <a:r>
              <a:rPr lang="en-US" b="0" smtClean="0">
                <a:solidFill>
                  <a:schemeClr val="tx1"/>
                </a:solidFill>
              </a:rPr>
              <a:t>...   </a:t>
            </a:r>
            <a:r>
              <a:rPr lang="en-US" b="0" dirty="0">
                <a:solidFill>
                  <a:schemeClr val="tx1"/>
                </a:solidFill>
              </a:rPr>
              <a:t>MHz</a:t>
            </a:r>
          </a:p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b="0" dirty="0">
                <a:solidFill>
                  <a:schemeClr val="tx1"/>
                </a:solidFill>
              </a:rPr>
              <a:t>Various signal types </a:t>
            </a:r>
          </a:p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b="0" dirty="0">
                <a:solidFill>
                  <a:schemeClr val="tx1"/>
                </a:solidFill>
              </a:rPr>
              <a:t>Parallel synchronized acquisition OR individual acquisitions rates</a:t>
            </a:r>
          </a:p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b="0" dirty="0" err="1">
                <a:solidFill>
                  <a:schemeClr val="tx1"/>
                </a:solidFill>
              </a:rPr>
              <a:t>ADbasic</a:t>
            </a:r>
            <a:r>
              <a:rPr lang="en-US" b="0" dirty="0">
                <a:solidFill>
                  <a:schemeClr val="tx1"/>
                </a:solidFill>
              </a:rPr>
              <a:t> and </a:t>
            </a:r>
            <a:r>
              <a:rPr lang="en-US" b="0" dirty="0" smtClean="0">
                <a:solidFill>
                  <a:schemeClr val="tx1"/>
                </a:solidFill>
              </a:rPr>
              <a:t>Simulink</a:t>
            </a:r>
            <a:r>
              <a:rPr lang="en-US" b="0" baseline="30000" dirty="0">
                <a:solidFill>
                  <a:schemeClr val="tx1"/>
                </a:solidFill>
              </a:rPr>
              <a:t>®</a:t>
            </a:r>
            <a:r>
              <a:rPr lang="en-US" b="0" dirty="0" smtClean="0">
                <a:solidFill>
                  <a:schemeClr val="tx1"/>
                </a:solidFill>
              </a:rPr>
              <a:t> </a:t>
            </a:r>
            <a:r>
              <a:rPr lang="en-US" b="0" dirty="0">
                <a:solidFill>
                  <a:schemeClr val="tx1"/>
                </a:solidFill>
              </a:rPr>
              <a:t>collaboration </a:t>
            </a:r>
          </a:p>
          <a:p>
            <a:pPr>
              <a:lnSpc>
                <a:spcPct val="150000"/>
              </a:lnSpc>
            </a:pPr>
            <a:r>
              <a:rPr lang="en-US" b="0" dirty="0">
                <a:solidFill>
                  <a:schemeClr val="tx1"/>
                </a:solidFill>
              </a:rPr>
              <a:t>	_____</a:t>
            </a:r>
          </a:p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b="0" dirty="0">
                <a:solidFill>
                  <a:schemeClr val="tx1"/>
                </a:solidFill>
              </a:rPr>
              <a:t>Analog Inputs, fast parallel &amp; synchronized, with one ADC/channel  or  multiplexed (MUX)</a:t>
            </a:r>
          </a:p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b="0" dirty="0">
                <a:solidFill>
                  <a:schemeClr val="tx1"/>
                </a:solidFill>
              </a:rPr>
              <a:t>Analog outputs, Digital I/O, counter, incremental encoder, </a:t>
            </a:r>
            <a:r>
              <a:rPr lang="en-US" b="0" dirty="0" smtClean="0">
                <a:solidFill>
                  <a:schemeClr val="tx1"/>
                </a:solidFill>
              </a:rPr>
              <a:t>SPI</a:t>
            </a:r>
            <a:r>
              <a:rPr lang="en-US" b="0" baseline="30000" dirty="0">
                <a:solidFill>
                  <a:schemeClr val="tx1"/>
                </a:solidFill>
              </a:rPr>
              <a:t>®</a:t>
            </a:r>
            <a:r>
              <a:rPr lang="en-US" b="0" dirty="0" smtClean="0">
                <a:solidFill>
                  <a:schemeClr val="tx1"/>
                </a:solidFill>
              </a:rPr>
              <a:t>, </a:t>
            </a:r>
            <a:r>
              <a:rPr lang="en-US" b="0" dirty="0">
                <a:solidFill>
                  <a:schemeClr val="tx1"/>
                </a:solidFill>
              </a:rPr>
              <a:t>…</a:t>
            </a:r>
          </a:p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b="0" dirty="0">
                <a:solidFill>
                  <a:schemeClr val="tx1"/>
                </a:solidFill>
              </a:rPr>
              <a:t>Filters, </a:t>
            </a:r>
            <a:r>
              <a:rPr lang="en-US" b="0" dirty="0" err="1" smtClean="0">
                <a:solidFill>
                  <a:schemeClr val="tx1"/>
                </a:solidFill>
              </a:rPr>
              <a:t>Thermo</a:t>
            </a:r>
            <a:r>
              <a:rPr lang="en-US" b="0" dirty="0" smtClean="0">
                <a:solidFill>
                  <a:schemeClr val="tx1"/>
                </a:solidFill>
              </a:rPr>
              <a:t>, </a:t>
            </a:r>
            <a:r>
              <a:rPr lang="en-US" b="0" dirty="0">
                <a:solidFill>
                  <a:schemeClr val="tx1"/>
                </a:solidFill>
              </a:rPr>
              <a:t>Precise-RTD,  </a:t>
            </a:r>
            <a:r>
              <a:rPr lang="en-US" b="0" dirty="0" smtClean="0">
                <a:solidFill>
                  <a:schemeClr val="tx1"/>
                </a:solidFill>
              </a:rPr>
              <a:t>LVDT</a:t>
            </a:r>
            <a:r>
              <a:rPr lang="en-US" b="0" baseline="30000" dirty="0">
                <a:solidFill>
                  <a:schemeClr val="tx1"/>
                </a:solidFill>
              </a:rPr>
              <a:t>®</a:t>
            </a:r>
            <a:r>
              <a:rPr lang="en-US" b="0" dirty="0" smtClean="0">
                <a:solidFill>
                  <a:schemeClr val="tx1"/>
                </a:solidFill>
              </a:rPr>
              <a:t>, </a:t>
            </a:r>
            <a:r>
              <a:rPr lang="en-US" b="0" dirty="0">
                <a:solidFill>
                  <a:schemeClr val="tx1"/>
                </a:solidFill>
              </a:rPr>
              <a:t>…</a:t>
            </a:r>
          </a:p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b="0" dirty="0" smtClean="0">
                <a:solidFill>
                  <a:schemeClr val="tx1"/>
                </a:solidFill>
              </a:rPr>
              <a:t>PROFIBUS</a:t>
            </a:r>
            <a:r>
              <a:rPr lang="en-US" b="0" baseline="30000" dirty="0">
                <a:solidFill>
                  <a:schemeClr val="tx1"/>
                </a:solidFill>
              </a:rPr>
              <a:t>®</a:t>
            </a:r>
            <a:r>
              <a:rPr lang="en-US" b="0" dirty="0" smtClean="0">
                <a:solidFill>
                  <a:schemeClr val="tx1"/>
                </a:solidFill>
              </a:rPr>
              <a:t>, PROFINET</a:t>
            </a:r>
            <a:r>
              <a:rPr lang="en-US" b="0" baseline="30000" dirty="0">
                <a:solidFill>
                  <a:schemeClr val="tx1"/>
                </a:solidFill>
              </a:rPr>
              <a:t>®</a:t>
            </a:r>
            <a:r>
              <a:rPr lang="en-US" b="0" dirty="0" smtClean="0">
                <a:solidFill>
                  <a:schemeClr val="tx1"/>
                </a:solidFill>
              </a:rPr>
              <a:t>, </a:t>
            </a:r>
            <a:r>
              <a:rPr lang="en-US" b="0" dirty="0" err="1" smtClean="0">
                <a:solidFill>
                  <a:schemeClr val="tx1"/>
                </a:solidFill>
              </a:rPr>
              <a:t>EtherCAT</a:t>
            </a:r>
            <a:r>
              <a:rPr lang="en-US" b="0" baseline="30000" dirty="0">
                <a:solidFill>
                  <a:schemeClr val="tx1"/>
                </a:solidFill>
              </a:rPr>
              <a:t>®</a:t>
            </a:r>
            <a:endParaRPr lang="en-US" b="0" dirty="0" smtClean="0">
              <a:solidFill>
                <a:schemeClr val="tx1"/>
              </a:solidFill>
            </a:endParaRPr>
          </a:p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b="0" dirty="0" err="1" smtClean="0">
                <a:solidFill>
                  <a:schemeClr val="tx1"/>
                </a:solidFill>
              </a:rPr>
              <a:t>CANopen</a:t>
            </a:r>
            <a:r>
              <a:rPr lang="en-US" b="0" baseline="30000" dirty="0" smtClean="0">
                <a:solidFill>
                  <a:schemeClr val="tx1"/>
                </a:solidFill>
              </a:rPr>
              <a:t>®</a:t>
            </a:r>
            <a:r>
              <a:rPr lang="en-US" b="0" dirty="0" smtClean="0">
                <a:solidFill>
                  <a:schemeClr val="tx1"/>
                </a:solidFill>
              </a:rPr>
              <a:t>, </a:t>
            </a:r>
            <a:r>
              <a:rPr lang="en-US" b="0" dirty="0" err="1" smtClean="0">
                <a:solidFill>
                  <a:schemeClr val="tx1"/>
                </a:solidFill>
              </a:rPr>
              <a:t>DeviceNet</a:t>
            </a:r>
            <a:r>
              <a:rPr lang="en-US" b="0" baseline="30000" dirty="0">
                <a:solidFill>
                  <a:schemeClr val="tx1"/>
                </a:solidFill>
              </a:rPr>
              <a:t>®</a:t>
            </a:r>
            <a:r>
              <a:rPr lang="en-US" b="0" dirty="0" smtClean="0">
                <a:solidFill>
                  <a:schemeClr val="tx1"/>
                </a:solidFill>
              </a:rPr>
              <a:t>, Modbus</a:t>
            </a:r>
            <a:r>
              <a:rPr lang="en-US" b="0" baseline="30000" dirty="0">
                <a:solidFill>
                  <a:schemeClr val="tx1"/>
                </a:solidFill>
              </a:rPr>
              <a:t>®</a:t>
            </a:r>
            <a:r>
              <a:rPr lang="en-US" b="0" dirty="0" smtClean="0">
                <a:solidFill>
                  <a:schemeClr val="tx1"/>
                </a:solidFill>
              </a:rPr>
              <a:t>, </a:t>
            </a:r>
            <a:r>
              <a:rPr lang="en-US" b="0" dirty="0">
                <a:solidFill>
                  <a:schemeClr val="tx1"/>
                </a:solidFill>
              </a:rPr>
              <a:t>… </a:t>
            </a:r>
          </a:p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b="0" dirty="0" smtClean="0">
                <a:solidFill>
                  <a:schemeClr val="tx1"/>
                </a:solidFill>
              </a:rPr>
              <a:t>CAN</a:t>
            </a:r>
            <a:r>
              <a:rPr lang="en-US" b="0" baseline="30000" dirty="0">
                <a:solidFill>
                  <a:schemeClr val="tx1"/>
                </a:solidFill>
              </a:rPr>
              <a:t>®</a:t>
            </a:r>
            <a:r>
              <a:rPr lang="en-US" b="0" dirty="0" smtClean="0">
                <a:solidFill>
                  <a:schemeClr val="tx1"/>
                </a:solidFill>
              </a:rPr>
              <a:t>, CAN-FD</a:t>
            </a:r>
            <a:r>
              <a:rPr lang="en-US" b="0" baseline="30000" dirty="0">
                <a:solidFill>
                  <a:schemeClr val="tx1"/>
                </a:solidFill>
              </a:rPr>
              <a:t>®</a:t>
            </a:r>
            <a:r>
              <a:rPr lang="en-US" b="0" dirty="0" smtClean="0">
                <a:solidFill>
                  <a:schemeClr val="tx1"/>
                </a:solidFill>
              </a:rPr>
              <a:t>, LIN</a:t>
            </a:r>
            <a:r>
              <a:rPr lang="en-US" b="0" baseline="30000" dirty="0">
                <a:solidFill>
                  <a:schemeClr val="tx1"/>
                </a:solidFill>
              </a:rPr>
              <a:t>®</a:t>
            </a:r>
            <a:r>
              <a:rPr lang="en-US" b="0" dirty="0" smtClean="0">
                <a:solidFill>
                  <a:schemeClr val="tx1"/>
                </a:solidFill>
              </a:rPr>
              <a:t>, SENT</a:t>
            </a:r>
            <a:r>
              <a:rPr lang="en-US" b="0" baseline="30000" dirty="0">
                <a:solidFill>
                  <a:schemeClr val="tx1"/>
                </a:solidFill>
              </a:rPr>
              <a:t>®</a:t>
            </a:r>
            <a:r>
              <a:rPr lang="en-US" b="0" dirty="0" smtClean="0">
                <a:solidFill>
                  <a:schemeClr val="tx1"/>
                </a:solidFill>
              </a:rPr>
              <a:t>,  PSI5</a:t>
            </a:r>
            <a:r>
              <a:rPr lang="en-US" b="0" baseline="30000" dirty="0">
                <a:solidFill>
                  <a:schemeClr val="tx1"/>
                </a:solidFill>
              </a:rPr>
              <a:t>®</a:t>
            </a:r>
            <a:r>
              <a:rPr lang="en-US" b="0" dirty="0" smtClean="0">
                <a:solidFill>
                  <a:schemeClr val="tx1"/>
                </a:solidFill>
              </a:rPr>
              <a:t>, </a:t>
            </a:r>
            <a:r>
              <a:rPr lang="en-US" b="0" dirty="0">
                <a:solidFill>
                  <a:schemeClr val="tx1"/>
                </a:solidFill>
              </a:rPr>
              <a:t>ARINC </a:t>
            </a:r>
            <a:r>
              <a:rPr lang="en-US" b="0" dirty="0" smtClean="0">
                <a:solidFill>
                  <a:schemeClr val="tx1"/>
                </a:solidFill>
              </a:rPr>
              <a:t>429</a:t>
            </a:r>
            <a:r>
              <a:rPr lang="en-US" b="0" baseline="30000" dirty="0">
                <a:solidFill>
                  <a:schemeClr val="tx1"/>
                </a:solidFill>
              </a:rPr>
              <a:t>®</a:t>
            </a:r>
            <a:r>
              <a:rPr lang="en-US" b="0" dirty="0" smtClean="0">
                <a:solidFill>
                  <a:schemeClr val="tx1"/>
                </a:solidFill>
              </a:rPr>
              <a:t>, MIL-STD-1553</a:t>
            </a:r>
            <a:r>
              <a:rPr lang="en-US" b="0" baseline="30000" dirty="0">
                <a:solidFill>
                  <a:schemeClr val="tx1"/>
                </a:solidFill>
              </a:rPr>
              <a:t>®</a:t>
            </a:r>
            <a:endParaRPr lang="en-US" b="0" dirty="0">
              <a:solidFill>
                <a:schemeClr val="tx1"/>
              </a:solidFill>
            </a:endParaRPr>
          </a:p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b="0" dirty="0" smtClean="0">
                <a:solidFill>
                  <a:schemeClr val="tx1"/>
                </a:solidFill>
              </a:rPr>
              <a:t>SPI</a:t>
            </a:r>
            <a:r>
              <a:rPr lang="en-US" b="0" baseline="30000" dirty="0">
                <a:solidFill>
                  <a:schemeClr val="tx1"/>
                </a:solidFill>
              </a:rPr>
              <a:t>®</a:t>
            </a:r>
            <a:r>
              <a:rPr lang="en-US" b="0" dirty="0" smtClean="0">
                <a:solidFill>
                  <a:schemeClr val="tx1"/>
                </a:solidFill>
              </a:rPr>
              <a:t> </a:t>
            </a:r>
            <a:r>
              <a:rPr lang="en-US" b="0" dirty="0">
                <a:solidFill>
                  <a:schemeClr val="tx1"/>
                </a:solidFill>
              </a:rPr>
              <a:t>master/slave,  Manchester code, Generic </a:t>
            </a:r>
            <a:r>
              <a:rPr lang="en-US" b="0" dirty="0" smtClean="0">
                <a:solidFill>
                  <a:schemeClr val="tx1"/>
                </a:solidFill>
              </a:rPr>
              <a:t>RT Ethernet (UDP), </a:t>
            </a:r>
            <a:r>
              <a:rPr lang="en-US" b="0" dirty="0">
                <a:solidFill>
                  <a:schemeClr val="tx1"/>
                </a:solidFill>
              </a:rPr>
              <a:t>…</a:t>
            </a:r>
          </a:p>
        </p:txBody>
      </p:sp>
      <p:pic>
        <p:nvPicPr>
          <p:cNvPr id="3074" name="Picture 2" descr="D:\Screenshots\2021-04-30 17_44_05-Window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728" y="8547527"/>
            <a:ext cx="3940821" cy="19335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7" name="Gruppieren 16"/>
          <p:cNvGrpSpPr/>
          <p:nvPr/>
        </p:nvGrpSpPr>
        <p:grpSpPr>
          <a:xfrm>
            <a:off x="475584" y="5766493"/>
            <a:ext cx="3992940" cy="2300021"/>
            <a:chOff x="4652386" y="1823178"/>
            <a:chExt cx="3046194" cy="1717005"/>
          </a:xfrm>
        </p:grpSpPr>
        <p:pic>
          <p:nvPicPr>
            <p:cNvPr id="19" name="Grafik 18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652386" y="1823178"/>
              <a:ext cx="3046194" cy="1717005"/>
            </a:xfrm>
            <a:prstGeom prst="rect">
              <a:avLst/>
            </a:prstGeom>
          </p:spPr>
        </p:pic>
        <p:sp>
          <p:nvSpPr>
            <p:cNvPr id="20" name="Ellipse 19"/>
            <p:cNvSpPr/>
            <p:nvPr/>
          </p:nvSpPr>
          <p:spPr>
            <a:xfrm>
              <a:off x="6512668" y="1921213"/>
              <a:ext cx="403698" cy="179961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400" dirty="0">
                <a:solidFill>
                  <a:schemeClr val="tx1"/>
                </a:solidFill>
              </a:endParaRPr>
            </a:p>
          </p:txBody>
        </p:sp>
        <p:sp>
          <p:nvSpPr>
            <p:cNvPr id="22" name="Textfeld 21"/>
            <p:cNvSpPr txBox="1"/>
            <p:nvPr/>
          </p:nvSpPr>
          <p:spPr>
            <a:xfrm>
              <a:off x="6459590" y="1928635"/>
              <a:ext cx="639417" cy="1723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900" b="1" i="1" dirty="0"/>
                <a:t>Simulink</a:t>
              </a:r>
              <a:r>
                <a:rPr lang="de-DE" sz="900" b="1" i="1" dirty="0" smtClean="0"/>
                <a:t>®</a:t>
              </a:r>
              <a:endParaRPr lang="de-DE" sz="2800" b="1" i="1" dirty="0"/>
            </a:p>
          </p:txBody>
        </p:sp>
        <p:sp>
          <p:nvSpPr>
            <p:cNvPr id="23" name="Ellipse 22"/>
            <p:cNvSpPr/>
            <p:nvPr/>
          </p:nvSpPr>
          <p:spPr>
            <a:xfrm>
              <a:off x="4893013" y="2864796"/>
              <a:ext cx="442609" cy="179961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400" dirty="0">
                <a:solidFill>
                  <a:schemeClr val="tx1"/>
                </a:solidFill>
              </a:endParaRPr>
            </a:p>
          </p:txBody>
        </p:sp>
        <p:sp>
          <p:nvSpPr>
            <p:cNvPr id="25" name="Textfeld 24"/>
            <p:cNvSpPr txBox="1"/>
            <p:nvPr/>
          </p:nvSpPr>
          <p:spPr>
            <a:xfrm>
              <a:off x="4900595" y="2844151"/>
              <a:ext cx="639417" cy="20678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1200" b="1" i="1" dirty="0" smtClean="0"/>
                <a:t>Excel</a:t>
              </a:r>
              <a:endParaRPr lang="de-DE" sz="4400" b="1" i="1" dirty="0"/>
            </a:p>
          </p:txBody>
        </p:sp>
      </p:grpSp>
    </p:spTree>
    <p:extLst>
      <p:ext uri="{BB962C8B-B14F-4D97-AF65-F5344CB8AC3E}">
        <p14:creationId xmlns:p14="http://schemas.microsoft.com/office/powerpoint/2010/main" val="22475716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16" presetClass="entr" presetSubtype="21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15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0"/>
                            </p:stCondLst>
                            <p:childTnLst>
                              <p:par>
                                <p:cTn id="13" presetID="16" presetClass="entr" presetSubtype="21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1500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500"/>
                            </p:stCondLst>
                            <p:childTnLst>
                              <p:par>
                                <p:cTn id="17" presetID="16" presetClass="entr" presetSubtype="21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1500"/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0"/>
                            </p:stCondLst>
                            <p:childTnLst>
                              <p:par>
                                <p:cTn id="21" presetID="16" presetClass="entr" presetSubtype="21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1500"/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2500"/>
                            </p:stCondLst>
                            <p:childTnLst>
                              <p:par>
                                <p:cTn id="25" presetID="16" presetClass="entr" presetSubtype="21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1500"/>
                                        <p:tgtEl>
                                          <p:spTgt spid="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5000"/>
                            </p:stCondLst>
                            <p:childTnLst>
                              <p:par>
                                <p:cTn id="29" presetID="16" presetClass="entr" presetSubtype="21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1500"/>
                                        <p:tgtEl>
                                          <p:spTgt spid="1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7500"/>
                            </p:stCondLst>
                            <p:childTnLst>
                              <p:par>
                                <p:cTn id="33" presetID="16" presetClass="entr" presetSubtype="21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1500"/>
                                        <p:tgtEl>
                                          <p:spTgt spid="1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0000"/>
                            </p:stCondLst>
                            <p:childTnLst>
                              <p:par>
                                <p:cTn id="37" presetID="16" presetClass="entr" presetSubtype="21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1500"/>
                                        <p:tgtEl>
                                          <p:spTgt spid="1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2500"/>
                            </p:stCondLst>
                            <p:childTnLst>
                              <p:par>
                                <p:cTn id="41" presetID="16" presetClass="entr" presetSubtype="21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1500"/>
                                        <p:tgtEl>
                                          <p:spTgt spid="1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5000"/>
                            </p:stCondLst>
                            <p:childTnLst>
                              <p:par>
                                <p:cTn id="45" presetID="16" presetClass="entr" presetSubtype="21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1500"/>
                                        <p:tgtEl>
                                          <p:spTgt spid="1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27500"/>
                            </p:stCondLst>
                            <p:childTnLst>
                              <p:par>
                                <p:cTn id="49" presetID="16" presetClass="entr" presetSubtype="21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1" dur="1500"/>
                                        <p:tgtEl>
                                          <p:spTgt spid="1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30000"/>
                            </p:stCondLst>
                            <p:childTnLst>
                              <p:par>
                                <p:cTn id="53" presetID="16" presetClass="entr" presetSubtype="21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5" dur="1500"/>
                                        <p:tgtEl>
                                          <p:spTgt spid="1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32500"/>
                            </p:stCondLst>
                            <p:childTnLst>
                              <p:par>
                                <p:cTn id="57" presetID="16" presetClass="entr" presetSubtype="21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9" dur="1500"/>
                                        <p:tgtEl>
                                          <p:spTgt spid="14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35000"/>
                            </p:stCondLst>
                            <p:childTnLst>
                              <p:par>
                                <p:cTn id="61" presetID="16" presetClass="entr" presetSubtype="21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3" dur="1500"/>
                                        <p:tgtEl>
                                          <p:spTgt spid="14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37500"/>
                            </p:stCondLst>
                            <p:childTnLst>
                              <p:par>
                                <p:cTn id="65" presetID="16" presetClass="entr" presetSubtype="21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7" dur="1500"/>
                                        <p:tgtEl>
                                          <p:spTgt spid="14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40000"/>
                            </p:stCondLst>
                            <p:childTnLst>
                              <p:par>
                                <p:cTn id="69" presetID="16" presetClass="entr" presetSubtype="21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1" dur="1500"/>
                                        <p:tgtEl>
                                          <p:spTgt spid="14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42500"/>
                            </p:stCondLst>
                            <p:childTnLst>
                              <p:par>
                                <p:cTn id="73" presetID="16" presetClass="entr" presetSubtype="21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5" dur="1500"/>
                                        <p:tgtEl>
                                          <p:spTgt spid="14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45000"/>
                            </p:stCondLst>
                            <p:childTnLst>
                              <p:par>
                                <p:cTn id="77" presetID="16" presetClass="entr" presetSubtype="21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9" dur="1500"/>
                                        <p:tgtEl>
                                          <p:spTgt spid="14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47500"/>
                            </p:stCondLst>
                            <p:childTnLst>
                              <p:par>
                                <p:cTn id="81" presetID="16" presetClass="entr" presetSubtype="21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3" dur="1500"/>
                                        <p:tgtEl>
                                          <p:spTgt spid="14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50000"/>
                            </p:stCondLst>
                            <p:childTnLst>
                              <p:par>
                                <p:cTn id="85" presetID="16" presetClass="entr" presetSubtype="21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1" end="2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7" dur="1500"/>
                                        <p:tgtEl>
                                          <p:spTgt spid="14">
                                            <p:txEl>
                                              <p:pRg st="21" end="2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52500"/>
                            </p:stCondLst>
                            <p:childTnLst>
                              <p:par>
                                <p:cTn id="89" presetID="16" presetClass="entr" presetSubtype="21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2" end="2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1" dur="1500"/>
                                        <p:tgtEl>
                                          <p:spTgt spid="14">
                                            <p:txEl>
                                              <p:pRg st="22" end="2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55000"/>
                            </p:stCondLst>
                            <p:childTnLst>
                              <p:par>
                                <p:cTn id="93" presetID="16" presetClass="entr" presetSubtype="21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3" end="2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5" dur="1500"/>
                                        <p:tgtEl>
                                          <p:spTgt spid="14">
                                            <p:txEl>
                                              <p:pRg st="23" end="2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5225" y="2025963"/>
            <a:ext cx="2700739" cy="15709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Grafik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0531" y="7571213"/>
            <a:ext cx="6954512" cy="2670427"/>
          </a:xfrm>
          <a:prstGeom prst="rect">
            <a:avLst/>
          </a:prstGeom>
        </p:spPr>
      </p:pic>
      <p:sp>
        <p:nvSpPr>
          <p:cNvPr id="10" name="Rechteck 9"/>
          <p:cNvSpPr/>
          <p:nvPr/>
        </p:nvSpPr>
        <p:spPr>
          <a:xfrm>
            <a:off x="451452" y="1594856"/>
            <a:ext cx="3734786" cy="57503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5000"/>
              </a:lnSpc>
              <a:spcAft>
                <a:spcPts val="661"/>
              </a:spcAft>
            </a:pPr>
            <a:r>
              <a:rPr lang="en-US" sz="1050" b="1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ADwin</a:t>
            </a:r>
            <a:r>
              <a:rPr lang="en-US" sz="105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50" dirty="0">
                <a:latin typeface="Arial" panose="020B0604020202020204" pitchFamily="34" charset="0"/>
                <a:cs typeface="Arial" panose="020B0604020202020204" pitchFamily="34" charset="0"/>
              </a:rPr>
              <a:t>always provides a very accurate</a:t>
            </a:r>
            <a:r>
              <a:rPr lang="en-US" sz="105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050" smtClean="0">
                <a:latin typeface="Arial" panose="020B0604020202020204" pitchFamily="34" charset="0"/>
                <a:cs typeface="Arial" panose="020B0604020202020204" pitchFamily="34" charset="0"/>
              </a:rPr>
              <a:t>precise, </a:t>
            </a:r>
            <a:r>
              <a:rPr lang="en-US" sz="1050" dirty="0">
                <a:latin typeface="Arial" panose="020B0604020202020204" pitchFamily="34" charset="0"/>
                <a:cs typeface="Arial" panose="020B0604020202020204" pitchFamily="34" charset="0"/>
              </a:rPr>
              <a:t>and deterministic timing, with a high speed process execution. </a:t>
            </a:r>
          </a:p>
          <a:p>
            <a:pPr>
              <a:lnSpc>
                <a:spcPct val="125000"/>
              </a:lnSpc>
              <a:spcAft>
                <a:spcPts val="661"/>
              </a:spcAft>
            </a:pPr>
            <a:r>
              <a:rPr lang="en-US" sz="1050" b="1" i="1">
                <a:latin typeface="Arial" panose="020B0604020202020204" pitchFamily="34" charset="0"/>
                <a:cs typeface="Arial" panose="020B0604020202020204" pitchFamily="34" charset="0"/>
              </a:rPr>
              <a:t>ADwin-X-A20 </a:t>
            </a:r>
            <a:r>
              <a:rPr lang="en-US" sz="105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50" dirty="0">
                <a:latin typeface="Arial" panose="020B0604020202020204" pitchFamily="34" charset="0"/>
                <a:cs typeface="Arial" panose="020B0604020202020204" pitchFamily="34" charset="0"/>
              </a:rPr>
              <a:t>is the newest member of the </a:t>
            </a:r>
            <a:r>
              <a:rPr lang="en-US" sz="1050" b="1" i="1" dirty="0" err="1">
                <a:latin typeface="Arial" panose="020B0604020202020204" pitchFamily="34" charset="0"/>
                <a:cs typeface="Arial" panose="020B0604020202020204" pitchFamily="34" charset="0"/>
              </a:rPr>
              <a:t>ADwin</a:t>
            </a:r>
            <a:r>
              <a:rPr lang="en-US" sz="1050" dirty="0">
                <a:latin typeface="Arial" panose="020B0604020202020204" pitchFamily="34" charset="0"/>
                <a:cs typeface="Arial" panose="020B0604020202020204" pitchFamily="34" charset="0"/>
              </a:rPr>
              <a:t> Real-Time systems family. It is compact and is designed for OEM applications to be used inside machines and devices. Like all </a:t>
            </a:r>
            <a:r>
              <a:rPr lang="en-US" sz="1050" b="1" i="1" dirty="0" err="1">
                <a:latin typeface="Arial" panose="020B0604020202020204" pitchFamily="34" charset="0"/>
                <a:cs typeface="Arial" panose="020B0604020202020204" pitchFamily="34" charset="0"/>
              </a:rPr>
              <a:t>ADwin</a:t>
            </a:r>
            <a:r>
              <a:rPr lang="en-US" sz="105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50" dirty="0">
                <a:latin typeface="Arial" panose="020B0604020202020204" pitchFamily="34" charset="0"/>
                <a:cs typeface="Arial" panose="020B0604020202020204" pitchFamily="34" charset="0"/>
              </a:rPr>
              <a:t>systems it executes a fast, robust and flexible Real-Time code. </a:t>
            </a:r>
          </a:p>
          <a:p>
            <a:pPr>
              <a:lnSpc>
                <a:spcPct val="125000"/>
              </a:lnSpc>
              <a:spcAft>
                <a:spcPts val="661"/>
              </a:spcAft>
            </a:pPr>
            <a:r>
              <a:rPr lang="en-US" sz="1050" b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There are standard versions </a:t>
            </a:r>
            <a:r>
              <a:rPr lang="en-US" sz="1050" b="1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 </a:t>
            </a:r>
            <a:r>
              <a:rPr lang="en-US" sz="1050" b="1" i="1" smtClean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ADwin-X-A20, </a:t>
            </a:r>
            <a:r>
              <a:rPr lang="en-US" sz="1050" b="1" i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 well as</a:t>
            </a:r>
            <a:r>
              <a:rPr lang="en-US" sz="1050" b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fully customized versions for OEM series applications. </a:t>
            </a:r>
          </a:p>
          <a:p>
            <a:pPr>
              <a:lnSpc>
                <a:spcPct val="125000"/>
              </a:lnSpc>
              <a:spcAft>
                <a:spcPts val="661"/>
              </a:spcAft>
            </a:pPr>
            <a:r>
              <a:rPr lang="en-US" sz="1050" b="1" i="1">
                <a:latin typeface="Arial" panose="020B0604020202020204" pitchFamily="34" charset="0"/>
                <a:cs typeface="Arial" panose="020B0604020202020204" pitchFamily="34" charset="0"/>
              </a:rPr>
              <a:t>ADwin-X-A20 </a:t>
            </a:r>
            <a:r>
              <a:rPr lang="en-US" sz="105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50">
                <a:latin typeface="Arial" panose="020B0604020202020204" pitchFamily="34" charset="0"/>
                <a:cs typeface="Arial" panose="020B0604020202020204" pitchFamily="34" charset="0"/>
              </a:rPr>
              <a:t>is </a:t>
            </a:r>
            <a:r>
              <a:rPr lang="en-US" sz="1050" smtClean="0">
                <a:latin typeface="Arial" panose="020B0604020202020204" pitchFamily="34" charset="0"/>
                <a:cs typeface="Arial" panose="020B0604020202020204" pitchFamily="34" charset="0"/>
              </a:rPr>
              <a:t>freely </a:t>
            </a:r>
            <a:r>
              <a:rPr lang="en-US" sz="1050" dirty="0">
                <a:latin typeface="Arial" panose="020B0604020202020204" pitchFamily="34" charset="0"/>
                <a:cs typeface="Arial" panose="020B0604020202020204" pitchFamily="34" charset="0"/>
              </a:rPr>
              <a:t>programmable by the user. The software of the system can be designed using the </a:t>
            </a:r>
            <a:r>
              <a:rPr lang="en-US" sz="1050" b="1" i="1" dirty="0" err="1">
                <a:latin typeface="Arial" panose="020B0604020202020204" pitchFamily="34" charset="0"/>
                <a:cs typeface="Arial" panose="020B0604020202020204" pitchFamily="34" charset="0"/>
              </a:rPr>
              <a:t>ADbasic</a:t>
            </a:r>
            <a:r>
              <a:rPr lang="en-US" sz="1050" dirty="0">
                <a:latin typeface="Arial" panose="020B0604020202020204" pitchFamily="34" charset="0"/>
                <a:cs typeface="Arial" panose="020B0604020202020204" pitchFamily="34" charset="0"/>
              </a:rPr>
              <a:t> tool chain or </a:t>
            </a:r>
            <a:r>
              <a:rPr lang="en-US" sz="1050" b="1" dirty="0" err="1">
                <a:latin typeface="Arial" panose="020B0604020202020204" pitchFamily="34" charset="0"/>
                <a:cs typeface="Arial" panose="020B0604020202020204" pitchFamily="34" charset="0"/>
              </a:rPr>
              <a:t>Matlab</a:t>
            </a:r>
            <a:r>
              <a:rPr lang="en-US" sz="1050" b="1" baseline="30000" dirty="0">
                <a:latin typeface="Arial" panose="020B0604020202020204" pitchFamily="34" charset="0"/>
                <a:cs typeface="Arial" panose="020B0604020202020204" pitchFamily="34" charset="0"/>
              </a:rPr>
              <a:t>®</a:t>
            </a:r>
            <a:r>
              <a:rPr lang="en-US" sz="1050" b="1" dirty="0">
                <a:latin typeface="Arial" panose="020B0604020202020204" pitchFamily="34" charset="0"/>
                <a:cs typeface="Arial" panose="020B0604020202020204" pitchFamily="34" charset="0"/>
              </a:rPr>
              <a:t> /Simulink</a:t>
            </a:r>
            <a:r>
              <a:rPr lang="en-US" sz="1050" b="1" baseline="30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50" b="1" baseline="30000">
                <a:latin typeface="Arial" panose="020B0604020202020204" pitchFamily="34" charset="0"/>
                <a:cs typeface="Arial" panose="020B0604020202020204" pitchFamily="34" charset="0"/>
              </a:rPr>
              <a:t>® </a:t>
            </a:r>
            <a:r>
              <a:rPr lang="en-US" sz="1050" b="1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50" dirty="0">
                <a:latin typeface="Arial" panose="020B0604020202020204" pitchFamily="34" charset="0"/>
                <a:cs typeface="Arial" panose="020B0604020202020204" pitchFamily="34" charset="0"/>
              </a:rPr>
              <a:t>and it can be adapted just in software for many kinds of applications and solutions. For the data exchange with </a:t>
            </a:r>
            <a:r>
              <a:rPr lang="en-US" sz="1050">
                <a:latin typeface="Arial" panose="020B0604020202020204" pitchFamily="34" charset="0"/>
                <a:cs typeface="Arial" panose="020B0604020202020204" pitchFamily="34" charset="0"/>
              </a:rPr>
              <a:t>a </a:t>
            </a:r>
            <a:r>
              <a:rPr lang="en-US" sz="1050" smtClean="0">
                <a:latin typeface="Arial" panose="020B0604020202020204" pitchFamily="34" charset="0"/>
                <a:cs typeface="Arial" panose="020B0604020202020204" pitchFamily="34" charset="0"/>
              </a:rPr>
              <a:t>PC, </a:t>
            </a:r>
            <a:r>
              <a:rPr lang="en-US" sz="1050" dirty="0">
                <a:latin typeface="Arial" panose="020B0604020202020204" pitchFamily="34" charset="0"/>
                <a:cs typeface="Arial" panose="020B0604020202020204" pitchFamily="34" charset="0"/>
              </a:rPr>
              <a:t>all drivers are available </a:t>
            </a:r>
            <a:r>
              <a:rPr lang="en-US" sz="1050">
                <a:latin typeface="Arial" panose="020B0604020202020204" pitchFamily="34" charset="0"/>
                <a:cs typeface="Arial" panose="020B0604020202020204" pitchFamily="34" charset="0"/>
              </a:rPr>
              <a:t>for </a:t>
            </a:r>
            <a:r>
              <a:rPr lang="en-US" sz="1050" b="1" i="1" smtClean="0">
                <a:latin typeface="Arial" panose="020B0604020202020204" pitchFamily="34" charset="0"/>
                <a:cs typeface="Arial" panose="020B0604020202020204" pitchFamily="34" charset="0"/>
              </a:rPr>
              <a:t>ADwin-X-A20</a:t>
            </a:r>
            <a:r>
              <a:rPr lang="en-US" sz="105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105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25000"/>
              </a:lnSpc>
              <a:spcAft>
                <a:spcPts val="661"/>
              </a:spcAft>
            </a:pPr>
            <a:r>
              <a:rPr lang="en-US" sz="1050" dirty="0">
                <a:latin typeface="Arial" panose="020B0604020202020204" pitchFamily="34" charset="0"/>
                <a:cs typeface="Arial" panose="020B0604020202020204" pitchFamily="34" charset="0"/>
              </a:rPr>
              <a:t>In general, </a:t>
            </a:r>
            <a:r>
              <a:rPr lang="en-US" sz="1050" b="1" i="1" dirty="0" err="1">
                <a:latin typeface="Arial" panose="020B0604020202020204" pitchFamily="34" charset="0"/>
                <a:cs typeface="Arial" panose="020B0604020202020204" pitchFamily="34" charset="0"/>
              </a:rPr>
              <a:t>ADwin</a:t>
            </a:r>
            <a:r>
              <a:rPr lang="en-US" sz="1050" dirty="0">
                <a:latin typeface="Arial" panose="020B0604020202020204" pitchFamily="34" charset="0"/>
                <a:cs typeface="Arial" panose="020B0604020202020204" pitchFamily="34" charset="0"/>
              </a:rPr>
              <a:t> offers more than 25 years of experience in automation and deterministic Real-Time applications. With software solutions since 1987, and with </a:t>
            </a:r>
            <a:r>
              <a:rPr lang="en-US" sz="1050" b="1" i="1" dirty="0" err="1">
                <a:latin typeface="Arial" panose="020B0604020202020204" pitchFamily="34" charset="0"/>
                <a:cs typeface="Arial" panose="020B0604020202020204" pitchFamily="34" charset="0"/>
              </a:rPr>
              <a:t>ADwin</a:t>
            </a:r>
            <a:r>
              <a:rPr lang="en-US" sz="1050" dirty="0">
                <a:latin typeface="Arial" panose="020B0604020202020204" pitchFamily="34" charset="0"/>
                <a:cs typeface="Arial" panose="020B0604020202020204" pitchFamily="34" charset="0"/>
              </a:rPr>
              <a:t> hardware systems since 1992, many thousands of users and applications worldwide rely on these precise and robust systems. </a:t>
            </a:r>
          </a:p>
          <a:p>
            <a:pPr>
              <a:lnSpc>
                <a:spcPct val="125000"/>
              </a:lnSpc>
              <a:spcAft>
                <a:spcPts val="661"/>
              </a:spcAft>
            </a:pPr>
            <a:r>
              <a:rPr lang="en-US" sz="1050" b="1" i="1" dirty="0" err="1">
                <a:latin typeface="Arial" panose="020B0604020202020204" pitchFamily="34" charset="0"/>
                <a:cs typeface="Arial" panose="020B0604020202020204" pitchFamily="34" charset="0"/>
              </a:rPr>
              <a:t>ADwin</a:t>
            </a:r>
            <a:r>
              <a:rPr lang="en-US" sz="105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50" dirty="0">
                <a:latin typeface="Arial" panose="020B0604020202020204" pitchFamily="34" charset="0"/>
                <a:cs typeface="Arial" panose="020B0604020202020204" pitchFamily="34" charset="0"/>
              </a:rPr>
              <a:t>systems are the core of various test stands, machines and scientific experiment controls.</a:t>
            </a:r>
          </a:p>
          <a:p>
            <a:pPr>
              <a:lnSpc>
                <a:spcPct val="125000"/>
              </a:lnSpc>
              <a:spcAft>
                <a:spcPts val="661"/>
              </a:spcAft>
            </a:pPr>
            <a:endParaRPr lang="en-US" sz="105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25000"/>
              </a:lnSpc>
              <a:spcAft>
                <a:spcPts val="661"/>
              </a:spcAft>
            </a:pPr>
            <a:endParaRPr lang="en-US" sz="10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Rechteck 10"/>
          <p:cNvSpPr/>
          <p:nvPr/>
        </p:nvSpPr>
        <p:spPr>
          <a:xfrm>
            <a:off x="3433136" y="11709"/>
            <a:ext cx="3972828" cy="112394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r"/>
            <a:r>
              <a:rPr lang="en-US" sz="2643" b="1" i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ADwin-X-A20</a:t>
            </a:r>
          </a:p>
        </p:txBody>
      </p:sp>
      <p:pic>
        <p:nvPicPr>
          <p:cNvPr id="12" name="Grafik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314599">
            <a:off x="4760062" y="4579532"/>
            <a:ext cx="2700461" cy="1434710"/>
          </a:xfrm>
          <a:prstGeom prst="rect">
            <a:avLst/>
          </a:prstGeom>
        </p:spPr>
      </p:pic>
      <p:sp>
        <p:nvSpPr>
          <p:cNvPr id="13" name="Rechteck 12"/>
          <p:cNvSpPr/>
          <p:nvPr/>
        </p:nvSpPr>
        <p:spPr>
          <a:xfrm>
            <a:off x="5533562" y="3481348"/>
            <a:ext cx="2242013" cy="2310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5000"/>
              </a:lnSpc>
            </a:pPr>
            <a:r>
              <a:rPr lang="en-US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 Lab applications, desktop  or DIN-rail</a:t>
            </a:r>
          </a:p>
        </p:txBody>
      </p:sp>
      <p:sp>
        <p:nvSpPr>
          <p:cNvPr id="14" name="Rechteck 13"/>
          <p:cNvSpPr/>
          <p:nvPr/>
        </p:nvSpPr>
        <p:spPr>
          <a:xfrm>
            <a:off x="5703998" y="6123739"/>
            <a:ext cx="2242013" cy="2310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5000"/>
              </a:lnSpc>
            </a:pPr>
            <a:r>
              <a:rPr lang="en-US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 19” enclosures</a:t>
            </a:r>
          </a:p>
        </p:txBody>
      </p:sp>
      <p:sp>
        <p:nvSpPr>
          <p:cNvPr id="16" name="Titel 1"/>
          <p:cNvSpPr txBox="1">
            <a:spLocks/>
          </p:cNvSpPr>
          <p:nvPr/>
        </p:nvSpPr>
        <p:spPr>
          <a:xfrm>
            <a:off x="-1" y="-2860"/>
            <a:ext cx="1602540" cy="1414271"/>
          </a:xfrm>
          <a:prstGeom prst="rect">
            <a:avLst/>
          </a:prstGeom>
          <a:solidFill>
            <a:srgbClr val="FFFF50"/>
          </a:solidFill>
        </p:spPr>
        <p:txBody>
          <a:bodyPr vert="horz" lIns="76370" tIns="38185" rIns="76370" bIns="38185" rtlCol="0" anchor="ctr">
            <a:normAutofit/>
          </a:bodyPr>
          <a:lstStyle>
            <a:lvl1pPr algn="l" defTabSz="96012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62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en-US" sz="5011" b="1" i="1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Titel 1"/>
          <p:cNvSpPr txBox="1">
            <a:spLocks/>
          </p:cNvSpPr>
          <p:nvPr/>
        </p:nvSpPr>
        <p:spPr>
          <a:xfrm>
            <a:off x="378559" y="405397"/>
            <a:ext cx="6021494" cy="720555"/>
          </a:xfrm>
          <a:prstGeom prst="rect">
            <a:avLst/>
          </a:prstGeom>
          <a:noFill/>
          <a:ln>
            <a:noFill/>
          </a:ln>
        </p:spPr>
        <p:txBody>
          <a:bodyPr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6000" b="1" i="1" dirty="0" err="1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ADwin</a:t>
            </a:r>
            <a:endParaRPr lang="en-US" sz="4000" b="1" i="1" dirty="0">
              <a:solidFill>
                <a:schemeClr val="accent6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Titel 1"/>
          <p:cNvSpPr txBox="1">
            <a:spLocks/>
          </p:cNvSpPr>
          <p:nvPr/>
        </p:nvSpPr>
        <p:spPr>
          <a:xfrm>
            <a:off x="0" y="1357156"/>
            <a:ext cx="7775575" cy="45719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vert="horz" lIns="76370" tIns="38185" rIns="76370" bIns="38185" rtlCol="0" anchor="ctr">
            <a:normAutofit fontScale="25000" lnSpcReduction="20000"/>
          </a:bodyPr>
          <a:lstStyle>
            <a:lvl1pPr algn="l" defTabSz="96012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62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en-US" sz="5011" b="1" i="1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08172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Inhaltsplatzhalter 2"/>
          <p:cNvSpPr txBox="1">
            <a:spLocks/>
          </p:cNvSpPr>
          <p:nvPr/>
        </p:nvSpPr>
        <p:spPr>
          <a:xfrm>
            <a:off x="567205" y="1624968"/>
            <a:ext cx="3658806" cy="6259754"/>
          </a:xfrm>
          <a:prstGeom prst="rect">
            <a:avLst/>
          </a:prstGeom>
        </p:spPr>
        <p:txBody>
          <a:bodyPr numCol="1" spcCol="360000">
            <a:noAutofit/>
          </a:bodyPr>
          <a:lstStyle>
            <a:lvl1pPr marL="194379" indent="-194379" algn="l" defTabSz="777514" rtl="0" eaLnBrk="1" latinLnBrk="0" hangingPunct="1">
              <a:lnSpc>
                <a:spcPct val="90000"/>
              </a:lnSpc>
              <a:spcBef>
                <a:spcPts val="850"/>
              </a:spcBef>
              <a:buFont typeface="Arial" panose="020B0604020202020204" pitchFamily="34" charset="0"/>
              <a:buChar char="•"/>
              <a:defRPr sz="238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83136" indent="-194379" algn="l" defTabSz="777514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Char char="•"/>
              <a:defRPr sz="204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71893" indent="-194379" algn="l" defTabSz="777514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Char char="•"/>
              <a:defRPr sz="17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60650" indent="-194379" algn="l" defTabSz="777514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Char char="•"/>
              <a:defRPr sz="153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749407" indent="-194379" algn="l" defTabSz="777514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Char char="•"/>
              <a:defRPr sz="153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38164" indent="-194379" algn="l" defTabSz="777514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Char char="•"/>
              <a:defRPr sz="153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526922" indent="-194379" algn="l" defTabSz="777514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Char char="•"/>
              <a:defRPr sz="153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915679" indent="-194379" algn="l" defTabSz="777514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Char char="•"/>
              <a:defRPr sz="153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304436" indent="-194379" algn="l" defTabSz="777514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Char char="•"/>
              <a:defRPr sz="153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5000"/>
              </a:lnSpc>
              <a:buFont typeface="Arial" panose="020B0604020202020204" pitchFamily="34" charset="0"/>
              <a:buNone/>
            </a:pPr>
            <a:r>
              <a:rPr lang="en-US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lang="en-US" sz="1200" b="1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ADwin</a:t>
            </a:r>
            <a:r>
              <a:rPr lang="en-US" sz="12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 Pro-II</a:t>
            </a:r>
            <a:r>
              <a:rPr lang="en-US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System</a:t>
            </a:r>
          </a:p>
          <a:p>
            <a:pPr marL="0" indent="0">
              <a:lnSpc>
                <a:spcPct val="125000"/>
              </a:lnSpc>
              <a:buFont typeface="Arial" panose="020B0604020202020204" pitchFamily="34" charset="0"/>
              <a:buNone/>
            </a:pPr>
            <a:r>
              <a:rPr lang="en-US" sz="1050" b="1" i="1" smtClean="0">
                <a:latin typeface="Arial" panose="020B0604020202020204" pitchFamily="34" charset="0"/>
                <a:cs typeface="Arial" panose="020B0604020202020204" pitchFamily="34" charset="0"/>
              </a:rPr>
              <a:t>ADwin </a:t>
            </a:r>
            <a:r>
              <a:rPr lang="en-US" sz="105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Pro-II</a:t>
            </a:r>
            <a:r>
              <a:rPr lang="en-US" sz="1050" dirty="0" smtClean="0">
                <a:latin typeface="Arial" panose="020B0604020202020204" pitchFamily="34" charset="0"/>
                <a:cs typeface="Arial" panose="020B0604020202020204" pitchFamily="34" charset="0"/>
              </a:rPr>
              <a:t> is a modular, scalable, expandable, intelligent Real-Time system for fast data acquisition and control applications in industrial and scientific environments.</a:t>
            </a:r>
          </a:p>
          <a:p>
            <a:pPr marL="0" indent="0">
              <a:lnSpc>
                <a:spcPct val="125000"/>
              </a:lnSpc>
              <a:buFont typeface="Arial" panose="020B0604020202020204" pitchFamily="34" charset="0"/>
              <a:buNone/>
            </a:pPr>
            <a:r>
              <a:rPr lang="en-US" sz="1050" dirty="0" smtClean="0">
                <a:latin typeface="Arial" panose="020B0604020202020204" pitchFamily="34" charset="0"/>
                <a:cs typeface="Arial" panose="020B0604020202020204" pitchFamily="34" charset="0"/>
              </a:rPr>
              <a:t>The modular design </a:t>
            </a:r>
            <a:r>
              <a:rPr lang="en-US" sz="1050" smtClean="0">
                <a:latin typeface="Arial" panose="020B0604020202020204" pitchFamily="34" charset="0"/>
                <a:cs typeface="Arial" panose="020B0604020202020204" pitchFamily="34" charset="0"/>
              </a:rPr>
              <a:t>of </a:t>
            </a:r>
            <a:r>
              <a:rPr lang="en-US" sz="1050" b="1" i="1" smtClean="0">
                <a:latin typeface="Arial" panose="020B0604020202020204" pitchFamily="34" charset="0"/>
                <a:cs typeface="Arial" panose="020B0604020202020204" pitchFamily="34" charset="0"/>
              </a:rPr>
              <a:t>ADwin </a:t>
            </a:r>
            <a:r>
              <a:rPr lang="en-US" sz="105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Pro-II </a:t>
            </a:r>
            <a:r>
              <a:rPr lang="en-US" sz="1050" dirty="0" smtClean="0">
                <a:latin typeface="Arial" panose="020B0604020202020204" pitchFamily="34" charset="0"/>
                <a:cs typeface="Arial" panose="020B0604020202020204" pitchFamily="34" charset="0"/>
              </a:rPr>
              <a:t>offers a flexible, adaptable solution for various applications. It supports signal counts from  single channels up </a:t>
            </a:r>
            <a:r>
              <a:rPr lang="en-US" sz="1050" smtClean="0">
                <a:latin typeface="Arial" panose="020B0604020202020204" pitchFamily="34" charset="0"/>
                <a:cs typeface="Arial" panose="020B0604020202020204" pitchFamily="34" charset="0"/>
              </a:rPr>
              <a:t>to hundreds </a:t>
            </a:r>
            <a:r>
              <a:rPr lang="en-US" sz="1050" dirty="0" smtClean="0">
                <a:latin typeface="Arial" panose="020B0604020202020204" pitchFamily="34" charset="0"/>
                <a:cs typeface="Arial" panose="020B0604020202020204" pitchFamily="34" charset="0"/>
              </a:rPr>
              <a:t>of channels. </a:t>
            </a:r>
          </a:p>
          <a:p>
            <a:pPr marL="0" indent="0">
              <a:lnSpc>
                <a:spcPct val="125000"/>
              </a:lnSpc>
              <a:buFont typeface="Arial" panose="020B0604020202020204" pitchFamily="34" charset="0"/>
              <a:buNone/>
            </a:pPr>
            <a:r>
              <a:rPr lang="en-US" sz="1050" dirty="0" smtClean="0">
                <a:latin typeface="Arial" panose="020B0604020202020204" pitchFamily="34" charset="0"/>
                <a:cs typeface="Arial" panose="020B0604020202020204" pitchFamily="34" charset="0"/>
              </a:rPr>
              <a:t>A wide range of different analog &amp; digital I/O module types, many kind of interfaces, various enclosures, processors and memory options,  allows a customization of the system </a:t>
            </a:r>
            <a:r>
              <a:rPr lang="en-US" sz="1050" smtClean="0">
                <a:latin typeface="Arial" panose="020B0604020202020204" pitchFamily="34" charset="0"/>
                <a:cs typeface="Arial" panose="020B0604020202020204" pitchFamily="34" charset="0"/>
              </a:rPr>
              <a:t>for a </a:t>
            </a:r>
            <a:r>
              <a:rPr lang="en-US" sz="1050" dirty="0" smtClean="0">
                <a:latin typeface="Arial" panose="020B0604020202020204" pitchFamily="34" charset="0"/>
                <a:cs typeface="Arial" panose="020B0604020202020204" pitchFamily="34" charset="0"/>
              </a:rPr>
              <a:t>universal use, especially in industrial applications.</a:t>
            </a:r>
          </a:p>
          <a:p>
            <a:pPr marL="0" indent="0">
              <a:lnSpc>
                <a:spcPct val="125000"/>
              </a:lnSpc>
              <a:buNone/>
            </a:pPr>
            <a:r>
              <a:rPr lang="en-US" sz="1050" b="1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ADwin</a:t>
            </a:r>
            <a:r>
              <a:rPr lang="en-US" sz="105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-Pro-II </a:t>
            </a:r>
            <a:r>
              <a:rPr lang="en-US" sz="1050" dirty="0" smtClean="0">
                <a:latin typeface="Arial" panose="020B0604020202020204" pitchFamily="34" charset="0"/>
                <a:cs typeface="Arial" panose="020B0604020202020204" pitchFamily="34" charset="0"/>
              </a:rPr>
              <a:t>systems </a:t>
            </a:r>
            <a:r>
              <a:rPr lang="en-US" sz="1050" dirty="0">
                <a:latin typeface="Arial" panose="020B0604020202020204" pitchFamily="34" charset="0"/>
                <a:cs typeface="Arial" panose="020B0604020202020204" pitchFamily="34" charset="0"/>
              </a:rPr>
              <a:t>are the core of various test stands, machines and scientific experiment controls.</a:t>
            </a:r>
          </a:p>
          <a:p>
            <a:pPr marL="0" indent="0">
              <a:lnSpc>
                <a:spcPct val="125000"/>
              </a:lnSpc>
              <a:buFont typeface="Arial" panose="020B0604020202020204" pitchFamily="34" charset="0"/>
              <a:buNone/>
            </a:pPr>
            <a:endParaRPr lang="en-US" sz="105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Inhaltsplatzhalter 2"/>
          <p:cNvSpPr txBox="1">
            <a:spLocks/>
          </p:cNvSpPr>
          <p:nvPr/>
        </p:nvSpPr>
        <p:spPr>
          <a:xfrm>
            <a:off x="4644332" y="4141123"/>
            <a:ext cx="3070036" cy="3125495"/>
          </a:xfrm>
          <a:prstGeom prst="rect">
            <a:avLst/>
          </a:prstGeom>
        </p:spPr>
        <p:txBody>
          <a:bodyPr numCol="1" spcCol="360000">
            <a:noAutofit/>
          </a:bodyPr>
          <a:lstStyle>
            <a:defPPr>
              <a:defRPr lang="en-US"/>
            </a:defPPr>
            <a:lvl1pPr indent="0" defTabSz="777514">
              <a:lnSpc>
                <a:spcPct val="125000"/>
              </a:lnSpc>
              <a:spcBef>
                <a:spcPts val="850"/>
              </a:spcBef>
              <a:buFont typeface="Arial" panose="020B0604020202020204" pitchFamily="34" charset="0"/>
              <a:buNone/>
              <a:defRPr sz="12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583136" indent="-194379" defTabSz="777514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Char char="•"/>
              <a:defRPr sz="2041"/>
            </a:lvl2pPr>
            <a:lvl3pPr marL="971893" indent="-194379" defTabSz="777514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Char char="•"/>
              <a:defRPr sz="1701"/>
            </a:lvl3pPr>
            <a:lvl4pPr marL="1360650" indent="-194379" defTabSz="777514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Char char="•"/>
              <a:defRPr sz="1531"/>
            </a:lvl4pPr>
            <a:lvl5pPr marL="1749407" indent="-194379" defTabSz="777514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Char char="•"/>
              <a:defRPr sz="1531"/>
            </a:lvl5pPr>
            <a:lvl6pPr marL="2138164" indent="-194379" defTabSz="777514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Char char="•"/>
              <a:defRPr sz="1531"/>
            </a:lvl6pPr>
            <a:lvl7pPr marL="2526922" indent="-194379" defTabSz="777514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Char char="•"/>
              <a:defRPr sz="1531"/>
            </a:lvl7pPr>
            <a:lvl8pPr marL="2915679" indent="-194379" defTabSz="777514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Char char="•"/>
              <a:defRPr sz="1531"/>
            </a:lvl8pPr>
            <a:lvl9pPr marL="3304436" indent="-194379" defTabSz="777514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Char char="•"/>
              <a:defRPr sz="1531"/>
            </a:lvl9pPr>
          </a:lstStyle>
          <a:p>
            <a:r>
              <a:rPr lang="en-US" sz="1050" b="0" dirty="0"/>
              <a:t>The </a:t>
            </a:r>
            <a:r>
              <a:rPr lang="en-US" sz="1050" i="1" dirty="0" err="1"/>
              <a:t>ADwin</a:t>
            </a:r>
            <a:r>
              <a:rPr lang="en-US" sz="1050" b="0" dirty="0"/>
              <a:t> </a:t>
            </a:r>
            <a:r>
              <a:rPr lang="en-US" sz="1050" i="1" dirty="0"/>
              <a:t>Pro-II</a:t>
            </a:r>
            <a:r>
              <a:rPr lang="en-US" sz="1050" b="0" dirty="0"/>
              <a:t> enclosures are available in </a:t>
            </a:r>
            <a:r>
              <a:rPr lang="en-US" sz="1050" b="0" dirty="0" smtClean="0"/>
              <a:t>different </a:t>
            </a:r>
            <a:r>
              <a:rPr lang="en-US" sz="1050" b="0" dirty="0"/>
              <a:t>form factors </a:t>
            </a:r>
            <a:r>
              <a:rPr lang="en-US" sz="1050" b="0" dirty="0" smtClean="0"/>
              <a:t>and power supply options.</a:t>
            </a:r>
          </a:p>
        </p:txBody>
      </p:sp>
      <p:pic>
        <p:nvPicPr>
          <p:cNvPr id="21" name="Grafik 2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7661" y="8541721"/>
            <a:ext cx="4020752" cy="2165524"/>
          </a:xfrm>
          <a:prstGeom prst="rect">
            <a:avLst/>
          </a:prstGeom>
        </p:spPr>
      </p:pic>
      <p:pic>
        <p:nvPicPr>
          <p:cNvPr id="3" name="Grafik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6452" y="5730433"/>
            <a:ext cx="6897216" cy="2555374"/>
          </a:xfrm>
          <a:prstGeom prst="rect">
            <a:avLst/>
          </a:prstGeom>
        </p:spPr>
      </p:pic>
      <p:pic>
        <p:nvPicPr>
          <p:cNvPr id="4" name="Grafik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8947" y="1830862"/>
            <a:ext cx="2107334" cy="1555213"/>
          </a:xfrm>
          <a:prstGeom prst="rect">
            <a:avLst/>
          </a:prstGeom>
        </p:spPr>
      </p:pic>
      <p:pic>
        <p:nvPicPr>
          <p:cNvPr id="19" name="Grafik 1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15068" y="3022724"/>
            <a:ext cx="1344027" cy="1104791"/>
          </a:xfrm>
          <a:prstGeom prst="rect">
            <a:avLst/>
          </a:prstGeom>
        </p:spPr>
      </p:pic>
      <p:sp>
        <p:nvSpPr>
          <p:cNvPr id="10" name="Rechteck 9"/>
          <p:cNvSpPr/>
          <p:nvPr/>
        </p:nvSpPr>
        <p:spPr>
          <a:xfrm>
            <a:off x="3433136" y="11709"/>
            <a:ext cx="3972828" cy="112394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r"/>
            <a:r>
              <a:rPr lang="en-US" sz="2643" b="1" i="1" smtClean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ADwin-Pro II</a:t>
            </a:r>
            <a:endParaRPr lang="en-US" sz="2643" b="1" i="1" dirty="0">
              <a:solidFill>
                <a:schemeClr val="accent6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itel 1"/>
          <p:cNvSpPr txBox="1">
            <a:spLocks/>
          </p:cNvSpPr>
          <p:nvPr/>
        </p:nvSpPr>
        <p:spPr>
          <a:xfrm>
            <a:off x="-1" y="-2860"/>
            <a:ext cx="1602540" cy="1414271"/>
          </a:xfrm>
          <a:prstGeom prst="rect">
            <a:avLst/>
          </a:prstGeom>
          <a:solidFill>
            <a:srgbClr val="FFFF50"/>
          </a:solidFill>
        </p:spPr>
        <p:txBody>
          <a:bodyPr vert="horz" lIns="76370" tIns="38185" rIns="76370" bIns="38185" rtlCol="0" anchor="ctr">
            <a:normAutofit/>
          </a:bodyPr>
          <a:lstStyle>
            <a:lvl1pPr algn="l" defTabSz="96012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62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en-US" sz="5011" b="1" i="1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itel 1"/>
          <p:cNvSpPr txBox="1">
            <a:spLocks/>
          </p:cNvSpPr>
          <p:nvPr/>
        </p:nvSpPr>
        <p:spPr>
          <a:xfrm>
            <a:off x="378559" y="405397"/>
            <a:ext cx="6021494" cy="720555"/>
          </a:xfrm>
          <a:prstGeom prst="rect">
            <a:avLst/>
          </a:prstGeom>
          <a:noFill/>
          <a:ln>
            <a:noFill/>
          </a:ln>
        </p:spPr>
        <p:txBody>
          <a:bodyPr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6000" b="1" i="1" dirty="0" err="1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ADwin</a:t>
            </a:r>
            <a:endParaRPr lang="en-US" sz="4000" b="1" i="1" dirty="0">
              <a:solidFill>
                <a:schemeClr val="accent6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itel 1"/>
          <p:cNvSpPr txBox="1">
            <a:spLocks/>
          </p:cNvSpPr>
          <p:nvPr/>
        </p:nvSpPr>
        <p:spPr>
          <a:xfrm>
            <a:off x="0" y="1357156"/>
            <a:ext cx="7775575" cy="45719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vert="horz" lIns="76370" tIns="38185" rIns="76370" bIns="38185" rtlCol="0" anchor="ctr">
            <a:normAutofit fontScale="25000" lnSpcReduction="20000"/>
          </a:bodyPr>
          <a:lstStyle>
            <a:lvl1pPr algn="l" defTabSz="96012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62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en-US" sz="5011" b="1" i="1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78691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Z:\PR\Bilder\OEM Varianten von L16  Gold  Pro\L16 in 19inch enclosur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9737" y="7858855"/>
            <a:ext cx="5041674" cy="1404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Nach links gekrümmter Pfeil 1"/>
          <p:cNvSpPr/>
          <p:nvPr/>
        </p:nvSpPr>
        <p:spPr>
          <a:xfrm rot="507428">
            <a:off x="5938983" y="6636413"/>
            <a:ext cx="1399296" cy="2444889"/>
          </a:xfrm>
          <a:prstGeom prst="curvedLeftArrow">
            <a:avLst/>
          </a:prstGeom>
          <a:solidFill>
            <a:srgbClr val="008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chemeClr val="tx1"/>
              </a:solidFill>
            </a:endParaRPr>
          </a:p>
        </p:txBody>
      </p:sp>
      <p:sp>
        <p:nvSpPr>
          <p:cNvPr id="17" name="Rechteck 16"/>
          <p:cNvSpPr/>
          <p:nvPr/>
        </p:nvSpPr>
        <p:spPr>
          <a:xfrm>
            <a:off x="515039" y="1783632"/>
            <a:ext cx="4494923" cy="56975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1050" b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Consultancy, Services, Workshops</a:t>
            </a:r>
          </a:p>
          <a:p>
            <a:pPr algn="just">
              <a:lnSpc>
                <a:spcPct val="120000"/>
              </a:lnSpc>
            </a:pPr>
            <a:r>
              <a:rPr lang="en-US" sz="1050" dirty="0">
                <a:latin typeface="Arial" panose="020B0604020202020204" pitchFamily="34" charset="0"/>
                <a:cs typeface="Arial" panose="020B0604020202020204" pitchFamily="34" charset="0"/>
              </a:rPr>
              <a:t>Pre- and post-sales consultancy, and individual application- oriented workshops, are one of the great benefits of using </a:t>
            </a:r>
            <a:r>
              <a:rPr lang="en-US" sz="1050" b="1" i="1" dirty="0" err="1">
                <a:latin typeface="Arial" panose="020B0604020202020204" pitchFamily="34" charset="0"/>
                <a:cs typeface="Arial" panose="020B0604020202020204" pitchFamily="34" charset="0"/>
              </a:rPr>
              <a:t>ADwin</a:t>
            </a:r>
            <a:r>
              <a:rPr lang="en-US" sz="1050" dirty="0">
                <a:latin typeface="Arial" panose="020B0604020202020204" pitchFamily="34" charset="0"/>
                <a:cs typeface="Arial" panose="020B0604020202020204" pitchFamily="34" charset="0"/>
              </a:rPr>
              <a:t> systems. Take advantage of it and feel free to contact our experienced team, we will discuss your project jointly with you to solve your needs.  </a:t>
            </a:r>
            <a:endParaRPr lang="en-US" sz="105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20000"/>
              </a:lnSpc>
            </a:pPr>
            <a:r>
              <a:rPr lang="en-US" sz="1050" dirty="0" smtClean="0">
                <a:latin typeface="Arial" panose="020B0604020202020204" pitchFamily="34" charset="0"/>
                <a:cs typeface="Arial" panose="020B0604020202020204" pitchFamily="34" charset="0"/>
              </a:rPr>
              <a:t>Concerning </a:t>
            </a:r>
            <a:r>
              <a:rPr lang="en-US" sz="1050" dirty="0">
                <a:latin typeface="Arial" panose="020B0604020202020204" pitchFamily="34" charset="0"/>
                <a:cs typeface="Arial" panose="020B0604020202020204" pitchFamily="34" charset="0"/>
              </a:rPr>
              <a:t>long term delivery, </a:t>
            </a:r>
            <a:r>
              <a:rPr lang="en-US" sz="1050" dirty="0" smtClean="0">
                <a:latin typeface="Arial" panose="020B0604020202020204" pitchFamily="34" charset="0"/>
                <a:cs typeface="Arial" panose="020B0604020202020204" pitchFamily="34" charset="0"/>
              </a:rPr>
              <a:t>most </a:t>
            </a:r>
            <a:r>
              <a:rPr lang="en-US" sz="1050" dirty="0">
                <a:latin typeface="Arial" panose="020B0604020202020204" pitchFamily="34" charset="0"/>
                <a:cs typeface="Arial" panose="020B0604020202020204" pitchFamily="34" charset="0"/>
              </a:rPr>
              <a:t>ever produced standard </a:t>
            </a:r>
            <a:r>
              <a:rPr lang="en-US" sz="1050" b="1" i="1" dirty="0" err="1">
                <a:latin typeface="Arial" panose="020B0604020202020204" pitchFamily="34" charset="0"/>
                <a:cs typeface="Arial" panose="020B0604020202020204" pitchFamily="34" charset="0"/>
              </a:rPr>
              <a:t>ADwin</a:t>
            </a:r>
            <a:r>
              <a:rPr lang="en-US" sz="1050" dirty="0">
                <a:latin typeface="Arial" panose="020B0604020202020204" pitchFamily="34" charset="0"/>
                <a:cs typeface="Arial" panose="020B0604020202020204" pitchFamily="34" charset="0"/>
              </a:rPr>
              <a:t> products are available for </a:t>
            </a:r>
            <a:r>
              <a:rPr lang="en-US" sz="1050" dirty="0" smtClean="0">
                <a:latin typeface="Arial" panose="020B0604020202020204" pitchFamily="34" charset="0"/>
                <a:cs typeface="Arial" panose="020B0604020202020204" pitchFamily="34" charset="0"/>
              </a:rPr>
              <a:t>support or there are compatible alternatives. </a:t>
            </a:r>
            <a:endParaRPr lang="en-US" sz="105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20000"/>
              </a:lnSpc>
            </a:pPr>
            <a:endParaRPr lang="en-US" sz="1050" b="1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20000"/>
              </a:lnSpc>
            </a:pPr>
            <a:r>
              <a:rPr lang="en-US" sz="1050" b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Turnkey Solutions and Projects</a:t>
            </a:r>
          </a:p>
          <a:p>
            <a:pPr algn="just">
              <a:lnSpc>
                <a:spcPct val="120000"/>
              </a:lnSpc>
            </a:pPr>
            <a:r>
              <a:rPr lang="en-US" sz="1050" dirty="0">
                <a:latin typeface="Arial" panose="020B0604020202020204" pitchFamily="34" charset="0"/>
                <a:cs typeface="Arial" panose="020B0604020202020204" pitchFamily="34" charset="0"/>
              </a:rPr>
              <a:t>Turnkey solutions are realized by the </a:t>
            </a:r>
            <a:r>
              <a:rPr lang="en-US" sz="1050" b="1" i="1" dirty="0" err="1">
                <a:latin typeface="Arial" panose="020B0604020202020204" pitchFamily="34" charset="0"/>
                <a:cs typeface="Arial" panose="020B0604020202020204" pitchFamily="34" charset="0"/>
              </a:rPr>
              <a:t>ADwin</a:t>
            </a:r>
            <a:r>
              <a:rPr lang="en-US" sz="1050" dirty="0">
                <a:latin typeface="Arial" panose="020B0604020202020204" pitchFamily="34" charset="0"/>
                <a:cs typeface="Arial" panose="020B0604020202020204" pitchFamily="34" charset="0"/>
              </a:rPr>
              <a:t> project team. Experienced engineers realize various kinds of customer specific solutions for test-stands and machine automation. </a:t>
            </a:r>
            <a:r>
              <a:rPr lang="en-US" sz="105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just">
              <a:lnSpc>
                <a:spcPct val="120000"/>
              </a:lnSpc>
            </a:pPr>
            <a:r>
              <a:rPr lang="en-US" sz="1050" dirty="0" smtClean="0">
                <a:latin typeface="Arial" panose="020B0604020202020204" pitchFamily="34" charset="0"/>
                <a:cs typeface="Arial" panose="020B0604020202020204" pitchFamily="34" charset="0"/>
              </a:rPr>
              <a:t>Our </a:t>
            </a:r>
            <a:r>
              <a:rPr lang="en-US" sz="1050" dirty="0">
                <a:latin typeface="Arial" panose="020B0604020202020204" pitchFamily="34" charset="0"/>
                <a:cs typeface="Arial" panose="020B0604020202020204" pitchFamily="34" charset="0"/>
              </a:rPr>
              <a:t>service includes user interface software design (GUI), if required </a:t>
            </a:r>
            <a:r>
              <a:rPr lang="en-US" sz="1050" b="1" i="1" dirty="0" err="1">
                <a:latin typeface="Arial" panose="020B0604020202020204" pitchFamily="34" charset="0"/>
                <a:cs typeface="Arial" panose="020B0604020202020204" pitchFamily="34" charset="0"/>
              </a:rPr>
              <a:t>ADwin</a:t>
            </a:r>
            <a:r>
              <a:rPr lang="en-US" sz="1050" dirty="0">
                <a:latin typeface="Arial" panose="020B0604020202020204" pitchFamily="34" charset="0"/>
                <a:cs typeface="Arial" panose="020B0604020202020204" pitchFamily="34" charset="0"/>
              </a:rPr>
              <a:t> hardware development, up to complete machine automation software.</a:t>
            </a:r>
          </a:p>
          <a:p>
            <a:pPr algn="just">
              <a:lnSpc>
                <a:spcPct val="120000"/>
              </a:lnSpc>
            </a:pPr>
            <a:endParaRPr lang="en-US" sz="105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20000"/>
              </a:lnSpc>
            </a:pPr>
            <a:r>
              <a:rPr lang="en-US" sz="1050" b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Customized Systems</a:t>
            </a:r>
          </a:p>
          <a:p>
            <a:pPr algn="just">
              <a:lnSpc>
                <a:spcPct val="120000"/>
              </a:lnSpc>
            </a:pPr>
            <a:r>
              <a:rPr lang="en-US" sz="1050" dirty="0">
                <a:latin typeface="Arial" panose="020B0604020202020204" pitchFamily="34" charset="0"/>
                <a:cs typeface="Arial" panose="020B0604020202020204" pitchFamily="34" charset="0"/>
              </a:rPr>
              <a:t>Beside our standard products, system customization is always a key to solve application needs for OEM applications. If an application requires any kind of new features, the </a:t>
            </a:r>
            <a:r>
              <a:rPr lang="en-US" sz="1050" b="1" i="1" dirty="0" err="1">
                <a:latin typeface="Arial" panose="020B0604020202020204" pitchFamily="34" charset="0"/>
                <a:cs typeface="Arial" panose="020B0604020202020204" pitchFamily="34" charset="0"/>
              </a:rPr>
              <a:t>ADwin</a:t>
            </a:r>
            <a:r>
              <a:rPr lang="en-US" sz="1050" dirty="0">
                <a:latin typeface="Arial" panose="020B0604020202020204" pitchFamily="34" charset="0"/>
                <a:cs typeface="Arial" panose="020B0604020202020204" pitchFamily="34" charset="0"/>
              </a:rPr>
              <a:t> engineering team is able to close this gap with customized hardware or software</a:t>
            </a:r>
            <a:r>
              <a:rPr lang="en-US" sz="105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just">
              <a:lnSpc>
                <a:spcPct val="120000"/>
              </a:lnSpc>
            </a:pPr>
            <a:r>
              <a:rPr lang="en-US" sz="1050" dirty="0" smtClean="0">
                <a:latin typeface="Arial" panose="020B0604020202020204" pitchFamily="34" charset="0"/>
                <a:cs typeface="Arial" panose="020B0604020202020204" pitchFamily="34" charset="0"/>
              </a:rPr>
              <a:t>OEM systems may be created in adapted </a:t>
            </a:r>
            <a:r>
              <a:rPr lang="en-US" sz="105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50" dirty="0" smtClean="0">
                <a:latin typeface="Arial" panose="020B0604020202020204" pitchFamily="34" charset="0"/>
                <a:cs typeface="Arial" panose="020B0604020202020204" pitchFamily="34" charset="0"/>
              </a:rPr>
              <a:t>in terms of  enclosure design,  number and type of I/OS, or any special </a:t>
            </a:r>
            <a:r>
              <a:rPr lang="en-US" sz="105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reuirement</a:t>
            </a:r>
            <a:r>
              <a:rPr lang="en-US" sz="105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just">
              <a:lnSpc>
                <a:spcPct val="120000"/>
              </a:lnSpc>
            </a:pPr>
            <a:endParaRPr lang="en-US" sz="105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20000"/>
              </a:lnSpc>
            </a:pPr>
            <a:r>
              <a:rPr lang="en-US" sz="1050" b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Simulink</a:t>
            </a:r>
            <a:r>
              <a:rPr lang="en-US" sz="1050" b="1" baseline="30000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®</a:t>
            </a:r>
            <a:r>
              <a:rPr lang="en-US" sz="1050" b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blocks </a:t>
            </a:r>
            <a:r>
              <a:rPr lang="en-US" sz="1050" b="1" dirty="0" smtClean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for Customized and Turnkey solutions</a:t>
            </a:r>
            <a:endParaRPr lang="en-US" sz="1050" b="1" dirty="0">
              <a:solidFill>
                <a:schemeClr val="accent6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20000"/>
              </a:lnSpc>
            </a:pPr>
            <a:r>
              <a:rPr lang="en-US" sz="1050" dirty="0" smtClean="0">
                <a:latin typeface="Arial" panose="020B0604020202020204" pitchFamily="34" charset="0"/>
                <a:cs typeface="Arial" panose="020B0604020202020204" pitchFamily="34" charset="0"/>
              </a:rPr>
              <a:t>In case of customized hardware for OEM applications or special module designs,  also matching Simulink blocks may be offered.</a:t>
            </a:r>
            <a:endParaRPr lang="en-US" sz="105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20000"/>
              </a:lnSpc>
            </a:pPr>
            <a:endParaRPr lang="en-US" sz="105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20000"/>
              </a:lnSpc>
            </a:pPr>
            <a:endParaRPr lang="en-US" sz="10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1" name="Grafik 2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559" y="10139047"/>
            <a:ext cx="1436424" cy="430740"/>
          </a:xfrm>
          <a:prstGeom prst="rect">
            <a:avLst/>
          </a:prstGeom>
        </p:spPr>
      </p:pic>
      <p:sp>
        <p:nvSpPr>
          <p:cNvPr id="31" name="Rechteck 30"/>
          <p:cNvSpPr/>
          <p:nvPr/>
        </p:nvSpPr>
        <p:spPr>
          <a:xfrm>
            <a:off x="1620645" y="593524"/>
            <a:ext cx="5969711" cy="584775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r"/>
            <a:r>
              <a:rPr lang="en-US" sz="1600" b="1" i="1" dirty="0" smtClean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Turnkey Solutions, </a:t>
            </a:r>
          </a:p>
          <a:p>
            <a:pPr algn="r"/>
            <a:r>
              <a:rPr lang="en-US" sz="1600" b="1" i="1" dirty="0" smtClean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Customization, Workshops</a:t>
            </a:r>
            <a:endParaRPr lang="en-US" sz="1600" b="1" i="1" dirty="0">
              <a:solidFill>
                <a:schemeClr val="accent6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itel 1"/>
          <p:cNvSpPr txBox="1">
            <a:spLocks/>
          </p:cNvSpPr>
          <p:nvPr/>
        </p:nvSpPr>
        <p:spPr>
          <a:xfrm>
            <a:off x="-1" y="-2860"/>
            <a:ext cx="1602540" cy="1414271"/>
          </a:xfrm>
          <a:prstGeom prst="rect">
            <a:avLst/>
          </a:prstGeom>
          <a:solidFill>
            <a:srgbClr val="FFFF50"/>
          </a:solidFill>
        </p:spPr>
        <p:txBody>
          <a:bodyPr vert="horz" lIns="76370" tIns="38185" rIns="76370" bIns="38185" rtlCol="0" anchor="ctr">
            <a:normAutofit/>
          </a:bodyPr>
          <a:lstStyle>
            <a:lvl1pPr algn="l" defTabSz="96012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62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en-US" sz="5011" b="1" i="1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itel 1"/>
          <p:cNvSpPr txBox="1">
            <a:spLocks/>
          </p:cNvSpPr>
          <p:nvPr/>
        </p:nvSpPr>
        <p:spPr>
          <a:xfrm>
            <a:off x="378559" y="405397"/>
            <a:ext cx="6021494" cy="720555"/>
          </a:xfrm>
          <a:prstGeom prst="rect">
            <a:avLst/>
          </a:prstGeom>
          <a:noFill/>
          <a:ln>
            <a:noFill/>
          </a:ln>
        </p:spPr>
        <p:txBody>
          <a:bodyPr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6000" b="1" i="1" dirty="0" err="1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ADwin</a:t>
            </a:r>
            <a:endParaRPr lang="en-US" sz="4000" b="1" i="1" dirty="0">
              <a:solidFill>
                <a:schemeClr val="accent6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Titel 1"/>
          <p:cNvSpPr txBox="1">
            <a:spLocks/>
          </p:cNvSpPr>
          <p:nvPr/>
        </p:nvSpPr>
        <p:spPr>
          <a:xfrm>
            <a:off x="0" y="1357156"/>
            <a:ext cx="7775575" cy="45719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vert="horz" lIns="76370" tIns="38185" rIns="76370" bIns="38185" rtlCol="0" anchor="ctr">
            <a:normAutofit fontScale="25000" lnSpcReduction="20000"/>
          </a:bodyPr>
          <a:lstStyle>
            <a:lvl1pPr algn="l" defTabSz="96012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62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en-US" sz="5011" b="1" i="1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7" name="Picture 3" descr="Z:\PR\Bilder\Screenshots\Applikationen\Applikation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0018" y="1783632"/>
            <a:ext cx="2380069" cy="1791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Grafik 1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3593" y="5408024"/>
            <a:ext cx="1675788" cy="975011"/>
          </a:xfrm>
          <a:prstGeom prst="rect">
            <a:avLst/>
          </a:prstGeom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57859" y="10055200"/>
            <a:ext cx="2084387" cy="481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75087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2456</Words>
  <Application>Microsoft Office PowerPoint</Application>
  <PresentationFormat>Benutzerdefiniert</PresentationFormat>
  <Paragraphs>222</Paragraphs>
  <Slides>11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11</vt:i4>
      </vt:variant>
    </vt:vector>
  </HeadingPairs>
  <TitlesOfParts>
    <vt:vector size="15" baseType="lpstr">
      <vt:lpstr>Arial</vt:lpstr>
      <vt:lpstr>Calibri</vt:lpstr>
      <vt:lpstr>Calibri Light</vt:lpstr>
      <vt:lpstr>Office Theme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Heinz</dc:creator>
  <cp:lastModifiedBy>guido</cp:lastModifiedBy>
  <cp:revision>140</cp:revision>
  <cp:lastPrinted>2021-04-30T19:16:09Z</cp:lastPrinted>
  <dcterms:created xsi:type="dcterms:W3CDTF">2019-06-03T13:16:13Z</dcterms:created>
  <dcterms:modified xsi:type="dcterms:W3CDTF">2021-05-04T09:45:42Z</dcterms:modified>
</cp:coreProperties>
</file>